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0"/>
  </p:notesMasterIdLst>
  <p:sldIdLst>
    <p:sldId id="859" r:id="rId2"/>
    <p:sldId id="1238" r:id="rId3"/>
    <p:sldId id="1242" r:id="rId4"/>
    <p:sldId id="1244" r:id="rId5"/>
    <p:sldId id="1243" r:id="rId6"/>
    <p:sldId id="1293" r:id="rId7"/>
    <p:sldId id="1294" r:id="rId8"/>
    <p:sldId id="1296" r:id="rId9"/>
    <p:sldId id="1297" r:id="rId10"/>
    <p:sldId id="1318" r:id="rId11"/>
    <p:sldId id="1298" r:id="rId12"/>
    <p:sldId id="1300" r:id="rId13"/>
    <p:sldId id="1301" r:id="rId14"/>
    <p:sldId id="1302" r:id="rId15"/>
    <p:sldId id="1303" r:id="rId16"/>
    <p:sldId id="1319" r:id="rId17"/>
    <p:sldId id="1304" r:id="rId18"/>
    <p:sldId id="1305" r:id="rId19"/>
    <p:sldId id="1306" r:id="rId20"/>
    <p:sldId id="1320" r:id="rId21"/>
    <p:sldId id="1308" r:id="rId22"/>
    <p:sldId id="1309" r:id="rId23"/>
    <p:sldId id="1321" r:id="rId24"/>
    <p:sldId id="1310" r:id="rId25"/>
    <p:sldId id="1322" r:id="rId26"/>
    <p:sldId id="1314" r:id="rId27"/>
    <p:sldId id="1315" r:id="rId28"/>
    <p:sldId id="1323" r:id="rId29"/>
    <p:sldId id="1317" r:id="rId30"/>
    <p:sldId id="1324" r:id="rId31"/>
    <p:sldId id="1325" r:id="rId32"/>
    <p:sldId id="1329" r:id="rId33"/>
    <p:sldId id="1334" r:id="rId34"/>
    <p:sldId id="1335" r:id="rId35"/>
    <p:sldId id="1330" r:id="rId36"/>
    <p:sldId id="1245" r:id="rId37"/>
    <p:sldId id="1333" r:id="rId38"/>
    <p:sldId id="1289" r:id="rId39"/>
    <p:sldId id="1290" r:id="rId40"/>
    <p:sldId id="1337" r:id="rId41"/>
    <p:sldId id="1292" r:id="rId42"/>
    <p:sldId id="1339" r:id="rId43"/>
    <p:sldId id="1336" r:id="rId44"/>
    <p:sldId id="1340" r:id="rId45"/>
    <p:sldId id="1341" r:id="rId46"/>
    <p:sldId id="1342" r:id="rId47"/>
    <p:sldId id="1343" r:id="rId48"/>
    <p:sldId id="1344" r:id="rId49"/>
    <p:sldId id="1345" r:id="rId50"/>
    <p:sldId id="1346" r:id="rId51"/>
    <p:sldId id="1347" r:id="rId52"/>
    <p:sldId id="1348" r:id="rId53"/>
    <p:sldId id="1349" r:id="rId54"/>
    <p:sldId id="1350" r:id="rId55"/>
    <p:sldId id="1351" r:id="rId56"/>
    <p:sldId id="1352" r:id="rId57"/>
    <p:sldId id="1353" r:id="rId58"/>
    <p:sldId id="1354" r:id="rId59"/>
    <p:sldId id="1355" r:id="rId60"/>
    <p:sldId id="1356" r:id="rId61"/>
    <p:sldId id="1357" r:id="rId62"/>
    <p:sldId id="1358" r:id="rId63"/>
    <p:sldId id="1359" r:id="rId64"/>
    <p:sldId id="1360" r:id="rId65"/>
    <p:sldId id="1361" r:id="rId66"/>
    <p:sldId id="1362" r:id="rId67"/>
    <p:sldId id="1363" r:id="rId68"/>
    <p:sldId id="1364" r:id="rId69"/>
    <p:sldId id="1365" r:id="rId70"/>
    <p:sldId id="1366" r:id="rId71"/>
    <p:sldId id="1367" r:id="rId72"/>
    <p:sldId id="1368" r:id="rId73"/>
    <p:sldId id="1369" r:id="rId74"/>
    <p:sldId id="1370" r:id="rId75"/>
    <p:sldId id="1371" r:id="rId76"/>
    <p:sldId id="1372" r:id="rId77"/>
    <p:sldId id="1373" r:id="rId78"/>
    <p:sldId id="1374" r:id="rId79"/>
    <p:sldId id="1375" r:id="rId80"/>
    <p:sldId id="1376" r:id="rId81"/>
    <p:sldId id="1377" r:id="rId82"/>
    <p:sldId id="1378" r:id="rId83"/>
    <p:sldId id="1379" r:id="rId84"/>
    <p:sldId id="1380" r:id="rId85"/>
    <p:sldId id="1381" r:id="rId86"/>
    <p:sldId id="1382" r:id="rId87"/>
    <p:sldId id="1383" r:id="rId88"/>
    <p:sldId id="1384" r:id="rId89"/>
    <p:sldId id="1385" r:id="rId90"/>
    <p:sldId id="1386" r:id="rId91"/>
    <p:sldId id="1387" r:id="rId92"/>
    <p:sldId id="1388" r:id="rId93"/>
    <p:sldId id="1389" r:id="rId94"/>
    <p:sldId id="1390" r:id="rId95"/>
    <p:sldId id="1391" r:id="rId96"/>
    <p:sldId id="1392" r:id="rId97"/>
    <p:sldId id="1393" r:id="rId98"/>
    <p:sldId id="1394" r:id="rId9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152" autoAdjust="0"/>
    <p:restoredTop sz="94606" autoAdjust="0"/>
  </p:normalViewPr>
  <p:slideViewPr>
    <p:cSldViewPr>
      <p:cViewPr varScale="1">
        <p:scale>
          <a:sx n="110" d="100"/>
          <a:sy n="110" d="100"/>
        </p:scale>
        <p:origin x="594"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viewProps" Target="viewProp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2025/11/9</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3718942" y="-27384"/>
            <a:ext cx="820891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实验班全程提优训 高中英语 第三册 </a:t>
            </a:r>
            <a:r>
              <a:rPr lang="en-US" altLang="zh-CN" sz="200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2025/11/9</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2.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3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4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5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0926" y="2381536"/>
            <a:ext cx="11530148" cy="1191480"/>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5400" dirty="0">
                <a:solidFill>
                  <a:srgbClr val="549E39"/>
                </a:solidFill>
                <a:ea typeface="微软雅黑" panose="020B0503020204020204" pitchFamily="34" charset="-122"/>
                <a:cs typeface="Times New Roman" panose="02020603050405020304" pitchFamily="18" charset="0"/>
              </a:rPr>
              <a:t>UNIT 4</a:t>
            </a:r>
            <a:r>
              <a:rPr lang="zh-CN" altLang="en-US" sz="5400" dirty="0">
                <a:solidFill>
                  <a:srgbClr val="549E39"/>
                </a:solidFill>
                <a:ea typeface="微软雅黑" panose="020B0503020204020204" pitchFamily="34" charset="-122"/>
                <a:cs typeface="Times New Roman" panose="02020603050405020304" pitchFamily="18" charset="0"/>
              </a:rPr>
              <a:t>　</a:t>
            </a:r>
            <a:r>
              <a:rPr lang="en-US" altLang="zh-CN" sz="5400" dirty="0">
                <a:solidFill>
                  <a:srgbClr val="549E39"/>
                </a:solidFill>
                <a:ea typeface="微软雅黑" panose="020B0503020204020204" pitchFamily="34" charset="-122"/>
                <a:cs typeface="Times New Roman" panose="02020603050405020304" pitchFamily="18" charset="0"/>
              </a:rPr>
              <a:t>SPACE </a:t>
            </a:r>
            <a:r>
              <a:rPr lang="en-US" altLang="zh-CN" sz="5400" dirty="0" smtClean="0">
                <a:solidFill>
                  <a:srgbClr val="549E39"/>
                </a:solidFill>
                <a:ea typeface="微软雅黑" panose="020B0503020204020204" pitchFamily="34" charset="-122"/>
                <a:cs typeface="Times New Roman" panose="02020603050405020304" pitchFamily="18" charset="0"/>
              </a:rPr>
              <a:t>EXPLORATION</a:t>
            </a:r>
            <a:endParaRPr lang="en-US" altLang="zh-CN" sz="5400" dirty="0">
              <a:solidFill>
                <a:srgbClr val="549E39"/>
              </a:solidFill>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launch </a:t>
            </a:r>
            <a:r>
              <a:rPr lang="en-US" altLang="zh-CN" b="1" i="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&amp;</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发射</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发起</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上市</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34567" y="1740131"/>
            <a:ext cx="11517800" cy="1904893"/>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教材原句S.EPS" descr="id:2147488596;FounderCES"/>
          <p:cNvPicPr/>
          <p:nvPr/>
        </p:nvPicPr>
        <p:blipFill>
          <a:blip r:embed="rId2"/>
          <a:stretch>
            <a:fillRect/>
          </a:stretch>
        </p:blipFill>
        <p:spPr>
          <a:xfrm>
            <a:off x="3386692" y="1479110"/>
            <a:ext cx="8469154" cy="503172"/>
          </a:xfrm>
          <a:prstGeom prst="rect">
            <a:avLst/>
          </a:prstGeom>
        </p:spPr>
      </p:pic>
      <p:sp>
        <p:nvSpPr>
          <p:cNvPr id="5" name="内容占位符 1"/>
          <p:cNvSpPr txBox="1">
            <a:spLocks/>
          </p:cNvSpPr>
          <p:nvPr/>
        </p:nvSpPr>
        <p:spPr bwMode="auto">
          <a:xfrm>
            <a:off x="360854" y="189191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October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1957</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Sputnik</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satellite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launched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USSR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successfully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orbited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around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Earth.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1957</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苏联发射了卫星</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旅伴一号</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并成功绕地球运行。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3645024"/>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Tianwen</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launched</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Long</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March</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heavy-lift</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carrier</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rocket</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July</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Wenchang</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Space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Launch</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Centre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southernmost</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island</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province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Hainan.</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天问一号</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于</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日在中国最南端的海南省文昌航天发射中心由长征五号重型运载火箭发射升空。</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official launch date is in May.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正式的发行日期是在五月。</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195316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launch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campaign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发起一项运动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launch a satellite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发射一颗卫星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launch on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开始；着手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launch into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进入，投入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government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launched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campaign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raise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awareness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paying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attention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traditional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cultures.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政府发起了一项运动来提高人们关注我国传统文化</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意识</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launched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speech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importance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projects.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他就新项目的重要性进行了一番热烈的演讲。</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8.EPS" descr="id:2147488532;FounderCES"/>
          <p:cNvPicPr/>
          <p:nvPr/>
        </p:nvPicPr>
        <p:blipFill>
          <a:blip r:embed="rId2"/>
          <a:stretch>
            <a:fillRect/>
          </a:stretch>
        </p:blipFill>
        <p:spPr>
          <a:xfrm>
            <a:off x="454993" y="931910"/>
            <a:ext cx="1008539" cy="342130"/>
          </a:xfrm>
          <a:prstGeom prst="rect">
            <a:avLst/>
          </a:prstGeom>
        </p:spPr>
      </p:pic>
    </p:spTree>
    <p:extLst>
      <p:ext uri="{BB962C8B-B14F-4D97-AF65-F5344CB8AC3E}">
        <p14:creationId xmlns:p14="http://schemas.microsoft.com/office/powerpoint/2010/main" val="618423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disappointment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失望</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沮丧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34567" y="1714005"/>
            <a:ext cx="11517800" cy="193101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教材原句S.EPS" descr="id:2147488596;FounderCES"/>
          <p:cNvPicPr/>
          <p:nvPr/>
        </p:nvPicPr>
        <p:blipFill>
          <a:blip r:embed="rId2"/>
          <a:stretch>
            <a:fillRect/>
          </a:stretch>
        </p:blipFill>
        <p:spPr>
          <a:xfrm>
            <a:off x="3386692" y="1452984"/>
            <a:ext cx="8469154" cy="503172"/>
          </a:xfrm>
          <a:prstGeom prst="rect">
            <a:avLst/>
          </a:prstGeom>
        </p:spPr>
      </p:pic>
      <p:sp>
        <p:nvSpPr>
          <p:cNvPr id="5" name="内容占位符 1"/>
          <p:cNvSpPr txBox="1">
            <a:spLocks/>
          </p:cNvSpPr>
          <p:nvPr/>
        </p:nvSpPr>
        <p:spPr bwMode="auto">
          <a:xfrm>
            <a:off x="360854" y="186578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disasters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brought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much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sadness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disappointment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desire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explore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universe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尽管这样的灾难带来了许多悲伤和失望</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探索宇宙的愿望并没有消亡。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955404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Despite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preparation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deep</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sense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disappointment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final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round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competition.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尽管他努力工作并做了准备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但当他没有进入比赛的最后阶段时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他不禁感到深深的失望。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one’s disappointment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令某人失望的是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great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disappointment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raining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today.</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令我十分失望的是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今天整天都下雨。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8.EPS" descr="id:2147488532;FounderCES"/>
          <p:cNvPicPr/>
          <p:nvPr/>
        </p:nvPicPr>
        <p:blipFill>
          <a:blip r:embed="rId2"/>
          <a:stretch>
            <a:fillRect/>
          </a:stretch>
        </p:blipFill>
        <p:spPr>
          <a:xfrm>
            <a:off x="446283" y="2586540"/>
            <a:ext cx="1008539" cy="342130"/>
          </a:xfrm>
          <a:prstGeom prst="rect">
            <a:avLst/>
          </a:prstGeom>
        </p:spPr>
      </p:pic>
    </p:spTree>
    <p:extLst>
      <p:ext uri="{BB962C8B-B14F-4D97-AF65-F5344CB8AC3E}">
        <p14:creationId xmlns:p14="http://schemas.microsoft.com/office/powerpoint/2010/main" val="12879109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3"/>
            <a:ext cx="11509089" cy="4492637"/>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4168000"/>
          </a:xfrm>
        </p:spPr>
        <p:txBody>
          <a:bodyPr/>
          <a:lstStyle/>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disappoint </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使失望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disappoint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使某人失望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feel disappointed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感到失望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disappointed 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因做某事而失望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disappointed at/by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对某事感到失望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disappointed with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对某人感到失望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disappointed that...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感到失望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disappointing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令人失望的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Tree>
    <p:extLst>
      <p:ext uri="{BB962C8B-B14F-4D97-AF65-F5344CB8AC3E}">
        <p14:creationId xmlns:p14="http://schemas.microsoft.com/office/powerpoint/2010/main" val="4966003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disappointed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suggestion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turned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他失望地发现他的建议被拒绝了。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disappoint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而且她不会让你失望的。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course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disappointed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receive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invitation.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我没有收到邀请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当然很失望。</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566427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desire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渴望</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欲望</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渴望</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期望</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34567" y="1696588"/>
            <a:ext cx="11517800" cy="1948436"/>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教材原句S.EPS" descr="id:2147488596;FounderCES"/>
          <p:cNvPicPr/>
          <p:nvPr/>
        </p:nvPicPr>
        <p:blipFill>
          <a:blip r:embed="rId2"/>
          <a:stretch>
            <a:fillRect/>
          </a:stretch>
        </p:blipFill>
        <p:spPr>
          <a:xfrm>
            <a:off x="3386692" y="1435567"/>
            <a:ext cx="8469154" cy="503172"/>
          </a:xfrm>
          <a:prstGeom prst="rect">
            <a:avLst/>
          </a:prstGeom>
        </p:spPr>
      </p:pic>
      <p:sp>
        <p:nvSpPr>
          <p:cNvPr id="5" name="内容占位符 1"/>
          <p:cNvSpPr txBox="1">
            <a:spLocks/>
          </p:cNvSpPr>
          <p:nvPr/>
        </p:nvSpPr>
        <p:spPr bwMode="auto">
          <a:xfrm>
            <a:off x="360854" y="1848367"/>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disasters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brought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much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sadness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disappointment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desire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explore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universe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尽管这样的灾难带来了许多悲伤和失望</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探索宇宙的愿望并没有消亡。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3737743"/>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Knowing</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painting</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exhibition</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held</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local</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gallery</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writing</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express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desire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volunteer.</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得知当地美术馆将举办一场国画展</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我写信表达我想成为一名志愿者的愿望。</a:t>
            </a: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sb’s</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desire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应某人的要求</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no desire to do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不想做某事</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TS8.EPS" descr="id:2147488532;FounderCES"/>
          <p:cNvPicPr/>
          <p:nvPr/>
        </p:nvPicPr>
        <p:blipFill>
          <a:blip r:embed="rId3"/>
          <a:stretch>
            <a:fillRect/>
          </a:stretch>
        </p:blipFill>
        <p:spPr>
          <a:xfrm>
            <a:off x="454992" y="5569455"/>
            <a:ext cx="1008539" cy="342130"/>
          </a:xfrm>
          <a:prstGeom prst="rect">
            <a:avLst/>
          </a:prstGeom>
        </p:spPr>
      </p:pic>
    </p:spTree>
    <p:extLst>
      <p:ext uri="{BB962C8B-B14F-4D97-AF65-F5344CB8AC3E}">
        <p14:creationId xmlns:p14="http://schemas.microsoft.com/office/powerpoint/2010/main" val="23569193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746120"/>
            <a:ext cx="11485848" cy="5562228"/>
          </a:xfrm>
        </p:spPr>
        <p:txBody>
          <a:bodyPr/>
          <a:lstStyle/>
          <a:p>
            <a:pPr eaLnBrk="1"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satisfy one’s desire for...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满足某人对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的欲望</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a desire for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想得到某物</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a desire 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想要做某事</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a desire that...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想要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做某事</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desire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想要（</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某人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）做某事</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desire that...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渴望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dream</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strong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desire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become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拥有一个梦想</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你必须有强烈的愿望走出去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成为你想要成为的人。</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desired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everything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ready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tonight.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希望我们在今晚之前把一切</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准</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备</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好。</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029299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6923" y="1052736"/>
            <a:ext cx="11532860" cy="1986555"/>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1684244"/>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desirable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想要的；可取的；值得拥有的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leave much to be desired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令人不满意；还有许多待改进之处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leave nothing to be desired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完美无缺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Tree>
    <p:extLst>
      <p:ext uri="{BB962C8B-B14F-4D97-AF65-F5344CB8AC3E}">
        <p14:creationId xmlns:p14="http://schemas.microsoft.com/office/powerpoint/2010/main" val="5151012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highly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desirable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present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child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你难道没有看出它对孩子来说是一个非常称意的儿童礼物吗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desire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作名词时，既可用作不可数名词，也可用作可数名词。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desire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期望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后接宾语从句时，从句中的谓语动词用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＋）动词原形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desire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作名词，其后接主语从句、表语从句或同位语从句时也要使用虚拟语气。例如：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desires that he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 all the books he needs.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他希望能拥有自己需要的所有书籍。</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14.EPS" descr="id:2147488806;FounderCES"/>
          <p:cNvPicPr/>
          <p:nvPr/>
        </p:nvPicPr>
        <p:blipFill>
          <a:blip r:embed="rId2"/>
          <a:stretch>
            <a:fillRect/>
          </a:stretch>
        </p:blipFill>
        <p:spPr>
          <a:xfrm>
            <a:off x="481230" y="2005561"/>
            <a:ext cx="1008383" cy="342077"/>
          </a:xfrm>
          <a:prstGeom prst="rect">
            <a:avLst/>
          </a:prstGeom>
        </p:spPr>
      </p:pic>
    </p:spTree>
    <p:extLst>
      <p:ext uri="{BB962C8B-B14F-4D97-AF65-F5344CB8AC3E}">
        <p14:creationId xmlns:p14="http://schemas.microsoft.com/office/powerpoint/2010/main" val="24615255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核心知识过.EPS" descr="id:2147488483;FounderCES"/>
          <p:cNvPicPr/>
          <p:nvPr/>
        </p:nvPicPr>
        <p:blipFill>
          <a:blip r:embed="rId2"/>
          <a:stretch>
            <a:fillRect/>
          </a:stretch>
        </p:blipFill>
        <p:spPr>
          <a:xfrm>
            <a:off x="3214886" y="772935"/>
            <a:ext cx="5781068" cy="604584"/>
          </a:xfrm>
          <a:prstGeom prst="rect">
            <a:avLst/>
          </a:prstGeom>
        </p:spPr>
      </p:pic>
      <p:sp>
        <p:nvSpPr>
          <p:cNvPr id="9" name="内容占位符 1"/>
          <p:cNvSpPr>
            <a:spLocks noGrp="1"/>
          </p:cNvSpPr>
          <p:nvPr>
            <p:ph idx="1"/>
          </p:nvPr>
        </p:nvSpPr>
        <p:spPr>
          <a:xfrm>
            <a:off x="360854" y="1412776"/>
            <a:ext cx="11485848" cy="576248"/>
          </a:xfrm>
        </p:spPr>
        <p:txBody>
          <a:bodyPr/>
          <a:lstStyle/>
          <a:p>
            <a:pPr algn="ctr"/>
            <a:r>
              <a:rPr lang="en-US" altLang="zh-CN" b="1" dirty="0">
                <a:solidFill>
                  <a:srgbClr val="000000"/>
                </a:solidFill>
                <a:latin typeface="Times New Roman" panose="02020603050405020304" pitchFamily="18" charset="0"/>
                <a:ea typeface="宋体" panose="02010600030101010101" pitchFamily="2" charset="-122"/>
              </a:rPr>
              <a:t>Part</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rPr>
              <a:t>Listening</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and</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Speaking</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&amp;</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Reading</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and</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Thinking</a:t>
            </a:r>
            <a:endParaRPr lang="zh-CN" altLang="en-US" dirty="0"/>
          </a:p>
        </p:txBody>
      </p:sp>
      <p:sp>
        <p:nvSpPr>
          <p:cNvPr id="10" name="内容占位符 1"/>
          <p:cNvSpPr txBox="1">
            <a:spLocks/>
          </p:cNvSpPr>
          <p:nvPr/>
        </p:nvSpPr>
        <p:spPr bwMode="auto">
          <a:xfrm>
            <a:off x="360854" y="2566645"/>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mental</a:t>
            </a:r>
            <a:r>
              <a:rPr lang="en-US"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精神的</a:t>
            </a:r>
            <a:r>
              <a:rPr lang="zh-CN"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思想的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单词冲关.EPS" descr="id:2147488511;FounderCES"/>
          <p:cNvPicPr/>
          <p:nvPr/>
        </p:nvPicPr>
        <p:blipFill>
          <a:blip r:embed="rId3"/>
          <a:stretch>
            <a:fillRect/>
          </a:stretch>
        </p:blipFill>
        <p:spPr>
          <a:xfrm>
            <a:off x="367956" y="2154767"/>
            <a:ext cx="1930188" cy="385473"/>
          </a:xfrm>
          <a:prstGeom prst="rect">
            <a:avLst/>
          </a:prstGeom>
        </p:spPr>
      </p:pic>
      <p:sp>
        <p:nvSpPr>
          <p:cNvPr id="12" name="圆角矩形 11"/>
          <p:cNvSpPr/>
          <p:nvPr/>
        </p:nvSpPr>
        <p:spPr bwMode="auto">
          <a:xfrm>
            <a:off x="334566" y="3520574"/>
            <a:ext cx="11526508" cy="1852642"/>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13" name="教材原句S.EPS" descr="id:2147488596;FounderCES"/>
          <p:cNvPicPr/>
          <p:nvPr/>
        </p:nvPicPr>
        <p:blipFill>
          <a:blip r:embed="rId4"/>
          <a:stretch>
            <a:fillRect/>
          </a:stretch>
        </p:blipFill>
        <p:spPr>
          <a:xfrm>
            <a:off x="3386692" y="3259553"/>
            <a:ext cx="8469154" cy="503172"/>
          </a:xfrm>
          <a:prstGeom prst="rect">
            <a:avLst/>
          </a:prstGeom>
        </p:spPr>
      </p:pic>
      <p:sp>
        <p:nvSpPr>
          <p:cNvPr id="14" name="内容占位符 1"/>
          <p:cNvSpPr txBox="1">
            <a:spLocks/>
          </p:cNvSpPr>
          <p:nvPr/>
        </p:nvSpPr>
        <p:spPr bwMode="auto">
          <a:xfrm>
            <a:off x="360854" y="3672353"/>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Astronauts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learn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space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equipment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mental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physical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training.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宇航员不仅要学习如何使用太空设备</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而且还要进行大量的心理和身体训练。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5" name="图片 14"/>
          <p:cNvPicPr>
            <a:picLocks noChangeAspect="1"/>
          </p:cNvPicPr>
          <p:nvPr/>
        </p:nvPicPr>
        <p:blipFill>
          <a:blip r:embed="rId5">
            <a:clrChange>
              <a:clrFrom>
                <a:srgbClr val="FFFFFF"/>
              </a:clrFrom>
              <a:clrTo>
                <a:srgbClr val="FFFFFF">
                  <a:alpha val="0"/>
                </a:srgbClr>
              </a:clrTo>
            </a:clrChange>
          </a:blip>
          <a:stretch>
            <a:fillRect/>
          </a:stretch>
        </p:blipFill>
        <p:spPr>
          <a:xfrm>
            <a:off x="331671" y="1530438"/>
            <a:ext cx="1209381" cy="437126"/>
          </a:xfrm>
          <a:prstGeom prst="rect">
            <a:avLst/>
          </a:prstGeom>
        </p:spPr>
      </p:pic>
      <p:pic>
        <p:nvPicPr>
          <p:cNvPr id="16" name="图片 15"/>
          <p:cNvPicPr>
            <a:picLocks noChangeAspect="1"/>
          </p:cNvPicPr>
          <p:nvPr/>
        </p:nvPicPr>
        <p:blipFill>
          <a:blip r:embed="rId6">
            <a:clrChange>
              <a:clrFrom>
                <a:srgbClr val="FFFFFF"/>
              </a:clrFrom>
              <a:clrTo>
                <a:srgbClr val="FFFFFF">
                  <a:alpha val="0"/>
                </a:srgbClr>
              </a:clrTo>
            </a:clrChange>
          </a:blip>
          <a:stretch>
            <a:fillRect/>
          </a:stretch>
        </p:blipFill>
        <p:spPr>
          <a:xfrm>
            <a:off x="10620220" y="1484784"/>
            <a:ext cx="1238523" cy="444411"/>
          </a:xfrm>
          <a:prstGeom prst="rect">
            <a:avLst/>
          </a:prstGeom>
        </p:spPr>
      </p:pic>
    </p:spTree>
    <p:extLst>
      <p:ext uri="{BB962C8B-B14F-4D97-AF65-F5344CB8AC3E}">
        <p14:creationId xmlns:p14="http://schemas.microsoft.com/office/powerpoint/2010/main" val="23296758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independently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独立地</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自立地</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34566" y="1714005"/>
            <a:ext cx="11509091" cy="193101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教材原句S.EPS" descr="id:2147488596;FounderCES"/>
          <p:cNvPicPr/>
          <p:nvPr/>
        </p:nvPicPr>
        <p:blipFill>
          <a:blip r:embed="rId2"/>
          <a:stretch>
            <a:fillRect/>
          </a:stretch>
        </p:blipFill>
        <p:spPr>
          <a:xfrm>
            <a:off x="3386692" y="1452984"/>
            <a:ext cx="8469154" cy="503172"/>
          </a:xfrm>
          <a:prstGeom prst="rect">
            <a:avLst/>
          </a:prstGeom>
        </p:spPr>
      </p:pic>
      <p:sp>
        <p:nvSpPr>
          <p:cNvPr id="5" name="内容占位符 1"/>
          <p:cNvSpPr txBox="1">
            <a:spLocks/>
          </p:cNvSpPr>
          <p:nvPr/>
        </p:nvSpPr>
        <p:spPr bwMode="auto">
          <a:xfrm>
            <a:off x="360854" y="186578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became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third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country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world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independently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humans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space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2003...</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2003</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中国成为世界上第三个独立把人类送入太空的国家</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371103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should work independently as a freelancer or consultant.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她应该做一名独立的自由职业者或顾问。</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architect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able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independently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team.</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建筑师必须能够独立工作或作为团队工作的一分子。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043189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3"/>
            <a:ext cx="11526506" cy="4510054"/>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196752"/>
            <a:ext cx="11485848" cy="4168000"/>
          </a:xfrm>
        </p:spPr>
        <p:txBody>
          <a:bodyPr/>
          <a:lstStyle/>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independent of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独立于；不受</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约束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independence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独立；自主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gain independence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脱离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）获得独立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depend on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rely on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依靠，依赖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dependent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依靠的，依赖的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dependent on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依靠，依赖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It/That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depends.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视情况而定。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Tree>
    <p:extLst>
      <p:ext uri="{BB962C8B-B14F-4D97-AF65-F5344CB8AC3E}">
        <p14:creationId xmlns:p14="http://schemas.microsoft.com/office/powerpoint/2010/main" val="110275579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learn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independent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parents.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你应该学着不要依赖父母。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country gained its independence ten years ago.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这个国家十年前赢得了独立。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different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answer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depending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family.</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我倾向根据不同的家庭给出一个不同的答案。</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1916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signal </a:t>
            </a:r>
            <a:r>
              <a:rPr lang="en-US" altLang="zh-CN" b="1" i="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&amp;</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vi</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标志着</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标明</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发信号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信号</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标志</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34567" y="2261604"/>
            <a:ext cx="11517800" cy="1887476"/>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教材原句S.EPS" descr="id:2147488596;FounderCES"/>
          <p:cNvPicPr/>
          <p:nvPr/>
        </p:nvPicPr>
        <p:blipFill>
          <a:blip r:embed="rId2"/>
          <a:stretch>
            <a:fillRect/>
          </a:stretch>
        </p:blipFill>
        <p:spPr>
          <a:xfrm>
            <a:off x="3386692" y="2000583"/>
            <a:ext cx="8469154" cy="503172"/>
          </a:xfrm>
          <a:prstGeom prst="rect">
            <a:avLst/>
          </a:prstGeom>
        </p:spPr>
      </p:pic>
      <p:sp>
        <p:nvSpPr>
          <p:cNvPr id="5" name="内容占位符 1"/>
          <p:cNvSpPr txBox="1">
            <a:spLocks/>
          </p:cNvSpPr>
          <p:nvPr/>
        </p:nvSpPr>
        <p:spPr bwMode="auto">
          <a:xfrm>
            <a:off x="360854" y="2413383"/>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launch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Mengtian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module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signalled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basic</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completion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Tiangong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Space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Station.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2022</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梦天实验舱的发射标志着天宫空间站基本完成</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419766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radio is giving out a strange signal.</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收音机正发出一种奇怪的信号。</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must signal which way you are going to turn.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你要朝哪个方向转</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必须发出</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信号。</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0984394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746120"/>
            <a:ext cx="11485848" cy="5562228"/>
          </a:xfrm>
        </p:spPr>
        <p:txBody>
          <a:body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signal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示意某人做某事</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signal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示意（</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某人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send out a signal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发出信号</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traffic signal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一个交通信号</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danger/warning signal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一个危险</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警告信号</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signal for/of...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的信号</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green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light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traffic</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signal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means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continue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交通信号的绿灯意味着你的车可以继续往前开。</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Mandy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started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signalling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Jesse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follow.</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曼迪开始追赶他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示意杰</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西</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跟上</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TS8.EPS" descr="id:2147488532;FounderCES"/>
          <p:cNvPicPr/>
          <p:nvPr/>
        </p:nvPicPr>
        <p:blipFill>
          <a:blip r:embed="rId2"/>
          <a:stretch>
            <a:fillRect/>
          </a:stretch>
        </p:blipFill>
        <p:spPr>
          <a:xfrm>
            <a:off x="446284" y="923203"/>
            <a:ext cx="1008539" cy="342130"/>
          </a:xfrm>
          <a:prstGeom prst="rect">
            <a:avLst/>
          </a:prstGeom>
        </p:spPr>
      </p:pic>
    </p:spTree>
    <p:extLst>
      <p:ext uri="{BB962C8B-B14F-4D97-AF65-F5344CB8AC3E}">
        <p14:creationId xmlns:p14="http://schemas.microsoft.com/office/powerpoint/2010/main" val="272472874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576248"/>
          </a:xfrm>
        </p:spPr>
        <p:txBody>
          <a:bodyPr/>
          <a:lstStyle/>
          <a:p>
            <a:pPr hangingPunct="0">
              <a:spcAft>
                <a:spcPts val="0"/>
              </a:spcAft>
            </a:pP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board</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在宇宙飞船上</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在船上</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在飞机上</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XB3.EPS" descr="id:2147488813;FounderCES"/>
          <p:cNvPicPr/>
          <p:nvPr/>
        </p:nvPicPr>
        <p:blipFill>
          <a:blip r:embed="rId2"/>
          <a:stretch>
            <a:fillRect/>
          </a:stretch>
        </p:blipFill>
        <p:spPr>
          <a:xfrm>
            <a:off x="465989" y="898836"/>
            <a:ext cx="1930188" cy="371046"/>
          </a:xfrm>
          <a:prstGeom prst="rect">
            <a:avLst/>
          </a:prstGeom>
        </p:spPr>
      </p:pic>
      <p:sp>
        <p:nvSpPr>
          <p:cNvPr id="5" name="圆角矩形 4"/>
          <p:cNvSpPr/>
          <p:nvPr/>
        </p:nvSpPr>
        <p:spPr bwMode="auto">
          <a:xfrm>
            <a:off x="334566" y="2243146"/>
            <a:ext cx="11526508" cy="2409990"/>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6" name="教材原句S.EPS" descr="id:2147488596;FounderCES"/>
          <p:cNvPicPr/>
          <p:nvPr/>
        </p:nvPicPr>
        <p:blipFill>
          <a:blip r:embed="rId3"/>
          <a:stretch>
            <a:fillRect/>
          </a:stretch>
        </p:blipFill>
        <p:spPr>
          <a:xfrm>
            <a:off x="3386692" y="1982125"/>
            <a:ext cx="8469154" cy="503172"/>
          </a:xfrm>
          <a:prstGeom prst="rect">
            <a:avLst/>
          </a:prstGeom>
        </p:spPr>
      </p:pic>
      <p:sp>
        <p:nvSpPr>
          <p:cNvPr id="7" name="内容占位符 1"/>
          <p:cNvSpPr txBox="1">
            <a:spLocks/>
          </p:cNvSpPr>
          <p:nvPr/>
        </p:nvSpPr>
        <p:spPr bwMode="auto">
          <a:xfrm>
            <a:off x="360854" y="2394925"/>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International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Space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Station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1998</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provided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continuous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human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presence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space</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astronauts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different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countries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board.</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国际空间站</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1998</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使得人类能够持续在太空中开展工作</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来自许多不同国家的宇航员都在上面。</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
          <p:cNvSpPr txBox="1">
            <a:spLocks/>
          </p:cNvSpPr>
          <p:nvPr/>
        </p:nvSpPr>
        <p:spPr bwMode="auto">
          <a:xfrm>
            <a:off x="360854" y="472514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board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ship</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killed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reading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newspapers.</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我一上船就看报纸来消磨时间。</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passengers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gone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board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所有乘客都登机了吗</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8984492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3"/>
            <a:ext cx="11526506" cy="4388134"/>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3881768"/>
          </a:xfrm>
        </p:spPr>
        <p:txBody>
          <a:bodyPr/>
          <a:lstStyle/>
          <a:p>
            <a:pPr hangingPunct="0">
              <a:lnSpc>
                <a:spcPct val="13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board </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&amp;</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上船</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车</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飞机等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aboard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&amp;</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prep</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上船</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飞机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车；在船</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飞机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车上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board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aboard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在船上；在飞机上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board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理解；考虑；采纳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 aboard the ship/the plane/the train</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board the ship/the plane/the train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上船</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飞机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火车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abroad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在国外，到国外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 abroad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出国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home and abroad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国内外</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Tree>
    <p:extLst>
      <p:ext uri="{BB962C8B-B14F-4D97-AF65-F5344CB8AC3E}">
        <p14:creationId xmlns:p14="http://schemas.microsoft.com/office/powerpoint/2010/main" val="373261374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afternoon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aboard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train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cousins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settled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seats.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那天下午上了火车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表兄弟俩就在座位上坐了下来。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planning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abroad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next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她准备明年出国。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told her what I thought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she didn’t take my advice on board.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我把我的想法告诉了她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可她没有听取我的建议。</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3441753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carry</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继续做</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坚持干</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34566" y="1697629"/>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教材原句S.EPS" descr="id:2147488596;FounderCES"/>
          <p:cNvPicPr/>
          <p:nvPr/>
        </p:nvPicPr>
        <p:blipFill>
          <a:blip r:embed="rId2"/>
          <a:stretch>
            <a:fillRect/>
          </a:stretch>
        </p:blipFill>
        <p:spPr>
          <a:xfrm>
            <a:off x="3386692" y="1436608"/>
            <a:ext cx="8469154" cy="503172"/>
          </a:xfrm>
          <a:prstGeom prst="rect">
            <a:avLst/>
          </a:prstGeom>
        </p:spPr>
      </p:pic>
      <p:sp>
        <p:nvSpPr>
          <p:cNvPr id="5" name="内容占位符 1"/>
          <p:cNvSpPr txBox="1">
            <a:spLocks/>
          </p:cNvSpPr>
          <p:nvPr/>
        </p:nvSpPr>
        <p:spPr bwMode="auto">
          <a:xfrm>
            <a:off x="360854" y="184940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believe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importance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carrying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space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exploration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despite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huge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risks.</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这是因为人们坚信太空探索的重要性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哪怕面临巨大的风险。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323485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medical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college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Qiaozhi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carry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为什么不像林巧稚那样去医学院学习</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继续她的有益的事业呢</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1817751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3"/>
            <a:ext cx="11509089" cy="3787243"/>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3346237"/>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carry on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继续某事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carry on doing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继续做某事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carry out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完成；实行；执行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carry out the plan to the letter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严格执行计划</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carry through...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渡过难关；把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进行到底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carry off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成功地完成；赢得，获得（</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奖项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Tree>
    <p:extLst>
      <p:ext uri="{BB962C8B-B14F-4D97-AF65-F5344CB8AC3E}">
        <p14:creationId xmlns:p14="http://schemas.microsoft.com/office/powerpoint/2010/main" val="32807361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is no doubt that taking exercise is good to mental development.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毫无疑问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锻炼对心智发展有好处。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mental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development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智力发展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mental health/problems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心理健康</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心理问题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physical and mental health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身心健康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Staying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effect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physical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mental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health.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熬夜对人们的身心健康有不良影响。</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8.EPS" descr="id:2147488532;FounderCES"/>
          <p:cNvPicPr/>
          <p:nvPr/>
        </p:nvPicPr>
        <p:blipFill>
          <a:blip r:embed="rId2"/>
          <a:stretch>
            <a:fillRect/>
          </a:stretch>
        </p:blipFill>
        <p:spPr>
          <a:xfrm>
            <a:off x="454993" y="2029192"/>
            <a:ext cx="1008539" cy="342130"/>
          </a:xfrm>
          <a:prstGeom prst="rect">
            <a:avLst/>
          </a:prstGeom>
        </p:spPr>
      </p:pic>
    </p:spTree>
    <p:extLst>
      <p:ext uri="{BB962C8B-B14F-4D97-AF65-F5344CB8AC3E}">
        <p14:creationId xmlns:p14="http://schemas.microsoft.com/office/powerpoint/2010/main" val="52559753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carry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away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我不在的时候你能继续做你的工作吗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Despite all the noise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carried on reading.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虽然很吵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他还是继续看书。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carry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experiment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whatever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happens.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不管发生什么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他们将继续进行这个实验。</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9701316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hope</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doing</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err="1">
                <a:solidFill>
                  <a:srgbClr val="D9709E"/>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抱着</a:t>
            </a:r>
            <a:r>
              <a:rPr lang="en-US" altLang="zh-CN" b="1" dirty="0">
                <a:solidFill>
                  <a:srgbClr val="D9709E"/>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的希望</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34567" y="1745805"/>
            <a:ext cx="11500382" cy="1432824"/>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教材原句S.EPS" descr="id:2147488596;FounderCES"/>
          <p:cNvPicPr/>
          <p:nvPr/>
        </p:nvPicPr>
        <p:blipFill>
          <a:blip r:embed="rId2"/>
          <a:stretch>
            <a:fillRect/>
          </a:stretch>
        </p:blipFill>
        <p:spPr>
          <a:xfrm>
            <a:off x="3386692" y="1484784"/>
            <a:ext cx="8469154" cy="503172"/>
          </a:xfrm>
          <a:prstGeom prst="rect">
            <a:avLst/>
          </a:prstGeom>
        </p:spPr>
      </p:pic>
      <p:sp>
        <p:nvSpPr>
          <p:cNvPr id="5" name="内容占位符 1"/>
          <p:cNvSpPr txBox="1">
            <a:spLocks/>
          </p:cNvSpPr>
          <p:nvPr/>
        </p:nvSpPr>
        <p:spPr bwMode="auto">
          <a:xfrm>
            <a:off x="360854" y="1905089"/>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Mankind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exploring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space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hope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universe.</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人类正在探索太空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希望对宇宙有更多的了解。</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9"/>
          <p:cNvSpPr txBox="1">
            <a:spLocks/>
          </p:cNvSpPr>
          <p:nvPr/>
        </p:nvSpPr>
        <p:spPr bwMode="auto">
          <a:xfrm>
            <a:off x="360854" y="323485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interview</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hope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getting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job.</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她去参加面试</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希望能找到一份工作。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3188683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3"/>
            <a:ext cx="11526506" cy="3247311"/>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2" name="内容占位符 1"/>
          <p:cNvSpPr>
            <a:spLocks noGrp="1"/>
          </p:cNvSpPr>
          <p:nvPr>
            <p:ph idx="1"/>
          </p:nvPr>
        </p:nvSpPr>
        <p:spPr>
          <a:xfrm>
            <a:off x="360854" y="1270501"/>
            <a:ext cx="11485848" cy="2792239"/>
          </a:xfrm>
        </p:spPr>
        <p:txBody>
          <a:bodyPr/>
          <a:lstStyle/>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hope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相关的短语：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hold out hope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在不利情况下仍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抱希望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 hope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毫无希望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give up all hope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放弃一切希望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hope that...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希望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8797811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continue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hold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hope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solution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really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deliver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promise.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我们继续怀着有一天我们可以找到一个实现该承诺方案的希望。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think</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ought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give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hope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becoming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professional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player.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我认为你不应该放弃成为一名职业运动员的一切希望。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writing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letter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hope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consider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problems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improvements.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我写这封信是希望你能考虑这些问题并做出一些改进。</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699399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err="1">
                <a:solidFill>
                  <a:srgbClr val="D9709E"/>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为了</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以便</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34567" y="1685540"/>
            <a:ext cx="11517800" cy="1887476"/>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教材原句S.EPS" descr="id:2147488596;FounderCES"/>
          <p:cNvPicPr/>
          <p:nvPr/>
        </p:nvPicPr>
        <p:blipFill>
          <a:blip r:embed="rId2"/>
          <a:stretch>
            <a:fillRect/>
          </a:stretch>
        </p:blipFill>
        <p:spPr>
          <a:xfrm>
            <a:off x="3386692" y="1424519"/>
            <a:ext cx="8469154" cy="503172"/>
          </a:xfrm>
          <a:prstGeom prst="rect">
            <a:avLst/>
          </a:prstGeom>
        </p:spPr>
      </p:pic>
      <p:sp>
        <p:nvSpPr>
          <p:cNvPr id="5" name="内容占位符 1"/>
          <p:cNvSpPr txBox="1">
            <a:spLocks/>
          </p:cNvSpPr>
          <p:nvPr/>
        </p:nvSpPr>
        <p:spPr bwMode="auto">
          <a:xfrm>
            <a:off x="360854" y="184482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Despite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huge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risks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though</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always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continue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explore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final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frontier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learn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secrets.</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尽管有巨大的风险</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但人们总是会继续探索这片最后的边境</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以了解它的秘密。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364502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rushed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through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last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few</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design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drawings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home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early.</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我们赶紧把最后几份设计图纸完成以便早点回家。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8731564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5562228"/>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order to/so as to/in order that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in order to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，既可以置于句首，又可置于句中。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so as to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，只可置于句中，不可置于句首。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in order that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，引导目的状语从句，从句中的谓语动词前常带</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might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等情态动词。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order to keep in touch with Mary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set down her telephone number.</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set down her telephone number in order to/so as to keep in touch with Mary.</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set down her telephone number in order that/so that I can keep in touch with Mary.</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为了与玛丽保持联系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我记下了她的电话号码。</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易混辨析.EPS" descr="id:2147488546;FounderCES"/>
          <p:cNvPicPr/>
          <p:nvPr/>
        </p:nvPicPr>
        <p:blipFill>
          <a:blip r:embed="rId2"/>
          <a:stretch>
            <a:fillRect/>
          </a:stretch>
        </p:blipFill>
        <p:spPr>
          <a:xfrm>
            <a:off x="439863" y="865043"/>
            <a:ext cx="1930188" cy="449973"/>
          </a:xfrm>
          <a:prstGeom prst="rect">
            <a:avLst/>
          </a:prstGeom>
        </p:spPr>
      </p:pic>
    </p:spTree>
    <p:extLst>
      <p:ext uri="{BB962C8B-B14F-4D97-AF65-F5344CB8AC3E}">
        <p14:creationId xmlns:p14="http://schemas.microsoft.com/office/powerpoint/2010/main" val="374856296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XB4.EPS" descr="id:2147488911;FounderCES"/>
          <p:cNvPicPr/>
          <p:nvPr/>
        </p:nvPicPr>
        <p:blipFill>
          <a:blip r:embed="rId2"/>
          <a:stretch>
            <a:fillRect/>
          </a:stretch>
        </p:blipFill>
        <p:spPr>
          <a:xfrm>
            <a:off x="465989" y="879369"/>
            <a:ext cx="1930188" cy="372251"/>
          </a:xfrm>
          <a:prstGeom prst="rect">
            <a:avLst/>
          </a:prstGeom>
        </p:spPr>
      </p:pic>
      <p:sp>
        <p:nvSpPr>
          <p:cNvPr id="4" name="圆角矩形 3"/>
          <p:cNvSpPr/>
          <p:nvPr/>
        </p:nvSpPr>
        <p:spPr bwMode="auto">
          <a:xfrm>
            <a:off x="334566" y="1481605"/>
            <a:ext cx="11517800" cy="1810235"/>
          </a:xfrm>
          <a:prstGeom prst="roundRect">
            <a:avLst/>
          </a:prstGeom>
          <a:solidFill>
            <a:srgbClr val="FEE2D1"/>
          </a:solidFill>
          <a:ln w="19050" algn="ctr">
            <a:solidFill>
              <a:srgbClr val="FEE2D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mc:AlternateContent xmlns:mc="http://schemas.openxmlformats.org/markup-compatibility/2006" xmlns:a14="http://schemas.microsoft.com/office/drawing/2010/main">
        <mc:Choice Requires="a14">
          <p:sp>
            <p:nvSpPr>
              <p:cNvPr id="5" name="内容占位符 1"/>
              <p:cNvSpPr>
                <a:spLocks noGrp="1"/>
              </p:cNvSpPr>
              <p:nvPr>
                <p:ph idx="1"/>
              </p:nvPr>
            </p:nvSpPr>
            <p:spPr>
              <a:xfrm>
                <a:off x="360854" y="1497851"/>
                <a:ext cx="11485848" cy="1761829"/>
              </a:xfrm>
            </p:spPr>
            <p:txBody>
              <a:bodyPr/>
              <a:lstStyle/>
              <a:p>
                <a:pPr hangingPunct="0">
                  <a:spcAft>
                    <a:spcPts val="0"/>
                  </a:spcAft>
                </a:pPr>
                <a:r>
                  <a:rPr lang="en-US" altLang="zh-CN" b="1" dirty="0">
                    <a:solidFill>
                      <a:srgbClr val="F08100"/>
                    </a:solidFill>
                    <a:latin typeface="Cambria Math" panose="02040503050406030204" pitchFamily="18" charset="0"/>
                    <a:ea typeface="MS Mincho"/>
                    <a:cs typeface="Cambria Math" panose="02040503050406030204" pitchFamily="18" charset="0"/>
                  </a:rPr>
                  <a:t>❶</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is </a:t>
                </a:r>
                <a14:m>
                  <m:oMath xmlns:m="http://schemas.openxmlformats.org/officeDocument/2006/math">
                    <m:limLow>
                      <m:limLowPr>
                        <m:ctrlPr>
                          <a:rPr lang="zh-CN" altLang="zh-CN" b="1" i="1">
                            <a:solidFill>
                              <a:srgbClr val="00BAF1"/>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BAF1"/>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m:t>because</m:t>
                            </m:r>
                            <m:r>
                              <m:rPr>
                                <m:nor/>
                              </m:rP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m:rPr>
                                <m:nor/>
                              </m:rP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m:t>people</m:t>
                            </m:r>
                            <m:r>
                              <m:rPr>
                                <m:nor/>
                              </m:rP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m:rPr>
                                <m:nor/>
                              </m:rP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m:t>believe</m:t>
                            </m:r>
                            <m:r>
                              <m:rPr>
                                <m:nor/>
                              </m:rP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m:rPr>
                                <m:nor/>
                              </m:rP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m:t>in</m:t>
                            </m:r>
                            <m:r>
                              <m:rPr>
                                <m:nor/>
                              </m:rP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m:rPr>
                                <m:nor/>
                              </m:rP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m:t>the</m:t>
                            </m:r>
                            <m:r>
                              <m:rPr>
                                <m:nor/>
                              </m:rP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m:rPr>
                                <m:nor/>
                              </m:rP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m:t>importance</m:t>
                            </m:r>
                            <m:r>
                              <m:rPr>
                                <m:nor/>
                              </m:rP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m:rPr>
                                <m:nor/>
                              </m:rP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m:t>of</m:t>
                            </m:r>
                            <m:r>
                              <m:rPr>
                                <m:nor/>
                              </m:rP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m:rPr>
                                <m:nor/>
                              </m:rP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m:t>carrying</m:t>
                            </m:r>
                            <m:r>
                              <m:rPr>
                                <m:nor/>
                              </m:rP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m:rPr>
                                <m:nor/>
                              </m:rP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m:t>on</m:t>
                            </m:r>
                            <m:r>
                              <m:rPr>
                                <m:nor/>
                              </m:rP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m:rPr>
                                <m:nor/>
                              </m:rP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m:t>space</m:t>
                            </m:r>
                            <m:r>
                              <m:rPr>
                                <m:nor/>
                              </m:rPr>
                              <a:rPr lang="en-US" altLang="zh-CN" b="1" i="0" dirty="0" smtClean="0">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m:rPr>
                                <m:nor/>
                              </m:rP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m:t>exploration</m:t>
                            </m:r>
                          </m:e>
                        </m:bar>
                      </m:e>
                      <m:lim>
                        <m:r>
                          <m:rPr>
                            <m:nor/>
                          </m:rPr>
                          <a:rPr lang="zh-CN" altLang="zh-CN" b="1">
                            <a:solidFill>
                              <a:srgbClr val="00BAF1"/>
                            </a:solidFill>
                            <a:latin typeface="楷体" panose="02010609060101010101" pitchFamily="49" charset="-122"/>
                            <a:ea typeface="楷体" panose="02010609060101010101" pitchFamily="49" charset="-122"/>
                            <a:cs typeface="Times New Roman" panose="02020603050405020304" pitchFamily="18" charset="0"/>
                          </a:rPr>
                          <m:t>表语从句</m:t>
                        </m:r>
                      </m:lim>
                    </m:limLow>
                  </m:oMath>
                </a14:m>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u="sng" dirty="0" smtClean="0">
                    <a:solidFill>
                      <a:srgbClr val="00BAF1"/>
                    </a:solidFill>
                    <a:latin typeface="Times New Roman" panose="02020603050405020304" pitchFamily="18" charset="0"/>
                    <a:ea typeface="宋体" panose="02010600030101010101" pitchFamily="2" charset="-122"/>
                    <a:cs typeface="Times New Roman" panose="02020603050405020304" pitchFamily="18" charset="0"/>
                  </a:rPr>
                  <a:t>despite </a:t>
                </a:r>
                <a:r>
                  <a:rPr lang="en-US" altLang="zh-CN" b="1" u="sng"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the huge </a:t>
                </a:r>
                <a:r>
                  <a:rPr lang="en-US" altLang="zh-CN" b="1" u="sng" dirty="0" smtClean="0">
                    <a:solidFill>
                      <a:srgbClr val="00BAF1"/>
                    </a:solidFill>
                    <a:latin typeface="Times New Roman" panose="02020603050405020304" pitchFamily="18" charset="0"/>
                    <a:ea typeface="宋体" panose="02010600030101010101" pitchFamily="2" charset="-122"/>
                    <a:cs typeface="Times New Roman" panose="02020603050405020304" pitchFamily="18" charset="0"/>
                  </a:rPr>
                  <a:t>risks</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是因为人们坚信太空探索的重要性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哪怕面临巨大的风险。</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1"/>
              <p:cNvSpPr>
                <a:spLocks noGrp="1" noRot="1" noChangeAspect="1" noMove="1" noResize="1" noEditPoints="1" noAdjustHandles="1" noChangeArrowheads="1" noChangeShapeType="1" noTextEdit="1"/>
              </p:cNvSpPr>
              <p:nvPr>
                <p:ph idx="1"/>
              </p:nvPr>
            </p:nvSpPr>
            <p:spPr>
              <a:xfrm>
                <a:off x="360854" y="1497851"/>
                <a:ext cx="11485848" cy="1761829"/>
              </a:xfrm>
              <a:blipFill>
                <a:blip r:embed="rId3"/>
                <a:stretch>
                  <a:fillRect l="-796" b="-3460"/>
                </a:stretch>
              </a:blipFill>
            </p:spPr>
            <p:txBody>
              <a:bodyPr/>
              <a:lstStyle/>
              <a:p>
                <a:r>
                  <a:rPr lang="zh-CN" altLang="en-US">
                    <a:noFill/>
                  </a:rPr>
                  <a:t> </a:t>
                </a:r>
              </a:p>
            </p:txBody>
          </p:sp>
        </mc:Fallback>
      </mc:AlternateContent>
      <p:sp>
        <p:nvSpPr>
          <p:cNvPr id="6" name="内容占位符 1"/>
          <p:cNvSpPr txBox="1">
            <a:spLocks/>
          </p:cNvSpPr>
          <p:nvPr/>
        </p:nvSpPr>
        <p:spPr bwMode="auto">
          <a:xfrm>
            <a:off x="360854" y="3305705"/>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because people believe in the importance of carrying on space exploration despite the huge risks</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是表语从句。</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表语从句是名词性从句的一种，遵循名词性从句</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缺什么，补什么</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的原则。</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still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throw</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further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light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become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jammed.</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他对电梯为什么会卡住仍给不出更多解释。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TS13.EPS" descr="id:2147488918;FounderCES"/>
          <p:cNvPicPr/>
          <p:nvPr/>
        </p:nvPicPr>
        <p:blipFill>
          <a:blip r:embed="rId4"/>
          <a:stretch>
            <a:fillRect/>
          </a:stretch>
        </p:blipFill>
        <p:spPr>
          <a:xfrm>
            <a:off x="446239" y="3483292"/>
            <a:ext cx="1008539" cy="342130"/>
          </a:xfrm>
          <a:prstGeom prst="rect">
            <a:avLst/>
          </a:prstGeom>
        </p:spPr>
      </p:pic>
    </p:spTree>
    <p:extLst>
      <p:ext uri="{BB962C8B-B14F-4D97-AF65-F5344CB8AC3E}">
        <p14:creationId xmlns:p14="http://schemas.microsoft.com/office/powerpoint/2010/main" val="73490182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3"/>
            <a:ext cx="11526506" cy="2629003"/>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2" name="内容占位符 1"/>
          <p:cNvSpPr>
            <a:spLocks noGrp="1"/>
          </p:cNvSpPr>
          <p:nvPr>
            <p:ph idx="1"/>
          </p:nvPr>
        </p:nvSpPr>
        <p:spPr>
          <a:xfrm>
            <a:off x="360854" y="1270501"/>
            <a:ext cx="11485848" cy="2238241"/>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That’s because...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那是因为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从句表示原因。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This/That is why...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那就是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的原因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从句表示结果。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reason why...is/was that...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的原因是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，表语从句常用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引导，而不用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376098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reason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failed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exam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hard.</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failed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exam</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hard.</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hard</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failed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exam.</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他考试失败的原因是他没有努力学习。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5904723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bwMode="auto">
          <a:xfrm>
            <a:off x="334566" y="1006434"/>
            <a:ext cx="11526507" cy="2520537"/>
          </a:xfrm>
          <a:prstGeom prst="roundRect">
            <a:avLst/>
          </a:prstGeom>
          <a:solidFill>
            <a:srgbClr val="FEE2D1"/>
          </a:solidFill>
          <a:ln w="19050" algn="ctr">
            <a:solidFill>
              <a:srgbClr val="FEE2D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mc:AlternateContent xmlns:mc="http://schemas.openxmlformats.org/markup-compatibility/2006" xmlns:a14="http://schemas.microsoft.com/office/drawing/2010/main">
        <mc:Choice Requires="a14">
          <p:sp>
            <p:nvSpPr>
              <p:cNvPr id="5" name="内容占位符 1"/>
              <p:cNvSpPr>
                <a:spLocks noGrp="1"/>
              </p:cNvSpPr>
              <p:nvPr>
                <p:ph idx="1"/>
              </p:nvPr>
            </p:nvSpPr>
            <p:spPr>
              <a:xfrm>
                <a:off x="360854" y="1158213"/>
                <a:ext cx="11485848" cy="2265172"/>
              </a:xfrm>
            </p:spPr>
            <p:txBody>
              <a:bodyPr/>
              <a:lstStyle/>
              <a:p>
                <a:pPr hangingPunct="0">
                  <a:spcAft>
                    <a:spcPts val="0"/>
                  </a:spcAft>
                </a:pPr>
                <a:r>
                  <a:rPr lang="en-US" altLang="zh-CN" b="1" dirty="0">
                    <a:solidFill>
                      <a:srgbClr val="F08100"/>
                    </a:solidFill>
                    <a:latin typeface="Cambria Math" panose="02040503050406030204" pitchFamily="18" charset="0"/>
                    <a:ea typeface="MS Mincho"/>
                    <a:cs typeface="Cambria Math" panose="02040503050406030204" pitchFamily="18" charset="0"/>
                  </a:rPr>
                  <a:t>❷</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modern space station will allow astronauts to conduct many important experiments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limLow>
                      <m:limLow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F36821"/>
                                </a:solidFill>
                                <a:latin typeface="Cambria Math" panose="02040503050406030204" pitchFamily="18" charset="0"/>
                                <a:ea typeface="宋体" panose="02010600030101010101" pitchFamily="2" charset="-122"/>
                                <a:cs typeface="Times New Roman" panose="02020603050405020304" pitchFamily="18" charset="0"/>
                              </a:rPr>
                              <m:t>𝐠𝐫𝐞𝐚𝐭𝐥𝐲</m:t>
                            </m:r>
                            <m:r>
                              <a:rPr lang="en-US" altLang="zh-CN" b="1">
                                <a:solidFill>
                                  <a:srgbClr val="F36821"/>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F36821"/>
                                </a:solidFill>
                                <a:latin typeface="Cambria Math" panose="02040503050406030204" pitchFamily="18" charset="0"/>
                                <a:ea typeface="宋体" panose="02010600030101010101" pitchFamily="2" charset="-122"/>
                                <a:cs typeface="Times New Roman" panose="02020603050405020304" pitchFamily="18" charset="0"/>
                              </a:rPr>
                              <m:t>𝐟𝐮𝐫𝐭𝐡𝐞𝐫𝐢𝐧𝐠</m:t>
                            </m:r>
                            <m:r>
                              <a:rPr lang="en-US" altLang="zh-CN" b="1">
                                <a:solidFill>
                                  <a:srgbClr val="F36821"/>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F36821"/>
                                </a:solidFill>
                                <a:latin typeface="Cambria Math" panose="02040503050406030204" pitchFamily="18" charset="0"/>
                                <a:ea typeface="宋体" panose="02010600030101010101" pitchFamily="2" charset="-122"/>
                                <a:cs typeface="Times New Roman" panose="02020603050405020304" pitchFamily="18" charset="0"/>
                              </a:rPr>
                              <m:t>𝐨𝐮𝐫</m:t>
                            </m:r>
                            <m:r>
                              <a:rPr lang="en-US" altLang="zh-CN" b="1">
                                <a:solidFill>
                                  <a:srgbClr val="F36821"/>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F36821"/>
                                </a:solidFill>
                                <a:latin typeface="Cambria Math" panose="02040503050406030204" pitchFamily="18" charset="0"/>
                                <a:ea typeface="宋体" panose="02010600030101010101" pitchFamily="2" charset="-122"/>
                                <a:cs typeface="Times New Roman" panose="02020603050405020304" pitchFamily="18" charset="0"/>
                              </a:rPr>
                              <m:t>𝐮𝐧𝐝𝐞𝐫𝐬𝐭𝐚𝐧𝐝𝐢𝐧𝐠</m:t>
                            </m:r>
                            <m:r>
                              <a:rPr lang="en-US" altLang="zh-CN" b="1">
                                <a:solidFill>
                                  <a:srgbClr val="F36821"/>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F36821"/>
                                </a:solidFill>
                                <a:latin typeface="Cambria Math" panose="02040503050406030204" pitchFamily="18" charset="0"/>
                                <a:ea typeface="宋体" panose="02010600030101010101" pitchFamily="2" charset="-122"/>
                                <a:cs typeface="Times New Roman" panose="02020603050405020304" pitchFamily="18" charset="0"/>
                              </a:rPr>
                              <m:t>𝐨𝐟</m:t>
                            </m:r>
                            <m:r>
                              <a:rPr lang="en-US" altLang="zh-CN" b="1">
                                <a:solidFill>
                                  <a:srgbClr val="F36821"/>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F36821"/>
                                </a:solidFill>
                                <a:latin typeface="Cambria Math" panose="02040503050406030204" pitchFamily="18" charset="0"/>
                                <a:ea typeface="宋体" panose="02010600030101010101" pitchFamily="2" charset="-122"/>
                                <a:cs typeface="Times New Roman" panose="02020603050405020304" pitchFamily="18" charset="0"/>
                              </a:rPr>
                              <m:t>𝐭𝐡𝐞</m:t>
                            </m:r>
                            <m:r>
                              <a:rPr lang="en-US" altLang="zh-CN" b="1">
                                <a:solidFill>
                                  <a:srgbClr val="F36821"/>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F36821"/>
                                </a:solidFill>
                                <a:latin typeface="Cambria Math" panose="02040503050406030204" pitchFamily="18" charset="0"/>
                                <a:ea typeface="宋体" panose="02010600030101010101" pitchFamily="2" charset="-122"/>
                                <a:cs typeface="Times New Roman" panose="02020603050405020304" pitchFamily="18" charset="0"/>
                              </a:rPr>
                              <m:t>𝐮𝐧𝐢𝐯𝐞𝐫𝐬𝐞</m:t>
                            </m:r>
                          </m:e>
                        </m:bar>
                      </m:e>
                      <m:lim>
                        <m:r>
                          <m:rPr>
                            <m:nor/>
                          </m:rPr>
                          <a:rPr lang="zh-CN" altLang="zh-CN" b="1">
                            <a:solidFill>
                              <a:srgbClr val="F36821"/>
                            </a:solidFill>
                            <a:latin typeface="楷体" panose="02010609060101010101" pitchFamily="49" charset="-122"/>
                            <a:ea typeface="楷体" panose="02010609060101010101" pitchFamily="49" charset="-122"/>
                            <a:cs typeface="Times New Roman" panose="02020603050405020304" pitchFamily="18" charset="0"/>
                          </a:rPr>
                          <m:t>现在分词作结果状语</m:t>
                        </m:r>
                      </m:lim>
                    </m:limLow>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这个现代空间站将允许宇航员进行许多重要的实验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极大地促进我们对宇宙的了解。</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1"/>
              <p:cNvSpPr>
                <a:spLocks noGrp="1" noRot="1" noChangeAspect="1" noMove="1" noResize="1" noEditPoints="1" noAdjustHandles="1" noChangeArrowheads="1" noChangeShapeType="1" noTextEdit="1"/>
              </p:cNvSpPr>
              <p:nvPr>
                <p:ph idx="1"/>
              </p:nvPr>
            </p:nvSpPr>
            <p:spPr>
              <a:xfrm>
                <a:off x="360854" y="1158213"/>
                <a:ext cx="11485848" cy="2265172"/>
              </a:xfrm>
              <a:blipFill>
                <a:blip r:embed="rId2"/>
                <a:stretch>
                  <a:fillRect l="-796" r="-849" b="-4570"/>
                </a:stretch>
              </a:blipFill>
            </p:spPr>
            <p:txBody>
              <a:bodyPr/>
              <a:lstStyle/>
              <a:p>
                <a:r>
                  <a:rPr lang="zh-CN" altLang="en-US">
                    <a:noFill/>
                  </a:rPr>
                  <a:t> </a:t>
                </a:r>
              </a:p>
            </p:txBody>
          </p:sp>
        </mc:Fallback>
      </mc:AlternateContent>
      <p:sp>
        <p:nvSpPr>
          <p:cNvPr id="6" name="内容占位符 1"/>
          <p:cNvSpPr txBox="1">
            <a:spLocks/>
          </p:cNvSpPr>
          <p:nvPr/>
        </p:nvSpPr>
        <p:spPr bwMode="auto">
          <a:xfrm>
            <a:off x="360854" y="3573016"/>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further</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在此句中是动词，意为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促进，推进</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further</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far</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的一种比较级形式，所以</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further</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还可作副词，表示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更远地，再往前地；进一步；此外，而且</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以及作形容词，表示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更多的，进一步的；（</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距离上</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）更远的，较远的</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far</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的另一比较级形式</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farther</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的区别在于</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farther</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只指具体的更远，而</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further</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除了指具体的还可指抽象的。例如：</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TS13.EPS" descr="id:2147488918;FounderCES"/>
          <p:cNvPicPr/>
          <p:nvPr/>
        </p:nvPicPr>
        <p:blipFill>
          <a:blip r:embed="rId2"/>
          <a:stretch>
            <a:fillRect/>
          </a:stretch>
        </p:blipFill>
        <p:spPr>
          <a:xfrm>
            <a:off x="446239" y="3750603"/>
            <a:ext cx="1008539" cy="342130"/>
          </a:xfrm>
          <a:prstGeom prst="rect">
            <a:avLst/>
          </a:prstGeom>
        </p:spPr>
      </p:pic>
    </p:spTree>
    <p:extLst>
      <p:ext uri="{BB962C8B-B14F-4D97-AF65-F5344CB8AC3E}">
        <p14:creationId xmlns:p14="http://schemas.microsoft.com/office/powerpoint/2010/main" val="25782247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still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further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ahead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next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century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world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population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expected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billion.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再往远看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到下个世纪末</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世界人口预期达到一百亿左右。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 are living further away from their jobs.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人们住得离工作地点更远了。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better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comparison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further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address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issues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repairs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insurance.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为了有一个更好的比较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我们需要更深入一步谈谈诸如维修和保险等问题。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Education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needn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furthering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career.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教育不必只是与推进你的事业有关。</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277481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3"/>
            <a:ext cx="11509089" cy="869871"/>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57624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mentally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精神地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1"/>
          <p:cNvSpPr txBox="1">
            <a:spLocks/>
          </p:cNvSpPr>
          <p:nvPr/>
        </p:nvSpPr>
        <p:spPr bwMode="auto">
          <a:xfrm>
            <a:off x="360854" y="201072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may be physically and mentally exhausted after a long flight.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长途飞行后你可能身心都很疲惫。</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2692299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bwMode="auto">
          <a:xfrm>
            <a:off x="334566" y="1006434"/>
            <a:ext cx="11526507" cy="2520537"/>
          </a:xfrm>
          <a:prstGeom prst="roundRect">
            <a:avLst/>
          </a:prstGeom>
          <a:solidFill>
            <a:srgbClr val="FEE2D1"/>
          </a:solidFill>
          <a:ln w="19050" algn="ctr">
            <a:solidFill>
              <a:srgbClr val="FEE2D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mc:AlternateContent xmlns:mc="http://schemas.openxmlformats.org/markup-compatibility/2006" xmlns:a14="http://schemas.microsoft.com/office/drawing/2010/main">
        <mc:Choice Requires="a14">
          <p:sp>
            <p:nvSpPr>
              <p:cNvPr id="5" name="内容占位符 1"/>
              <p:cNvSpPr>
                <a:spLocks noGrp="1"/>
              </p:cNvSpPr>
              <p:nvPr>
                <p:ph idx="1"/>
              </p:nvPr>
            </p:nvSpPr>
            <p:spPr>
              <a:xfrm>
                <a:off x="360854" y="764704"/>
                <a:ext cx="11485848" cy="2744662"/>
              </a:xfrm>
            </p:spPr>
            <p:txBody>
              <a:bodyPr/>
              <a:lstStyle/>
              <a:p>
                <a:pPr hangingPunct="0">
                  <a:spcAft>
                    <a:spcPts val="0"/>
                  </a:spcAft>
                </a:pPr>
                <a:r>
                  <a:rPr lang="en-US" altLang="zh-CN" b="1" dirty="0" smtClean="0">
                    <a:solidFill>
                      <a:srgbClr val="F08100"/>
                    </a:solidFill>
                    <a:latin typeface="Cambria Math" panose="02040503050406030204" pitchFamily="18" charset="0"/>
                    <a:ea typeface="MS Mincho"/>
                    <a:cs typeface="Cambria Math" panose="02040503050406030204" pitchFamily="18" charset="0"/>
                  </a:rPr>
                  <a:t>❸</a:t>
                </a:r>
                <a14:m>
                  <m:oMath xmlns:m="http://schemas.openxmlformats.org/officeDocument/2006/math">
                    <m:limLow>
                      <m:limLow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𝐃𝐞𝐬𝐩𝐢𝐭𝐞𝐭𝐡𝐞</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𝐝𝐢𝐟𝐟𝐢𝐜𝐮𝐥𝐭𝐢𝐞𝐬</m:t>
                            </m:r>
                          </m:e>
                        </m:bar>
                      </m:e>
                      <m:lim>
                        <m:r>
                          <m:rPr>
                            <m:nor/>
                          </m:rPr>
                          <a:rPr lang="zh-CN" altLang="zh-CN" b="1">
                            <a:solidFill>
                              <a:srgbClr val="000000"/>
                            </a:solidFill>
                            <a:latin typeface="楷体" panose="02010609060101010101" pitchFamily="49" charset="-122"/>
                            <a:ea typeface="楷体" panose="02010609060101010101" pitchFamily="49" charset="-122"/>
                            <a:cs typeface="Times New Roman" panose="02020603050405020304" pitchFamily="18" charset="0"/>
                          </a:rPr>
                          <m:t>让步状语</m:t>
                        </m:r>
                      </m:lim>
                    </m:limLow>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scientists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hope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valuable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discoveries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sng"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dirty="0">
                    <a:solidFill>
                      <a:srgbClr val="00BAF1"/>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b="1" i="1">
                            <a:solidFill>
                              <a:srgbClr val="00BAF1"/>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BAF1"/>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m:t>will</m:t>
                            </m:r>
                            <m:r>
                              <m:rPr>
                                <m:nor/>
                              </m:rPr>
                              <a:rPr lang="en-US" altLang="zh-CN" b="1" dirty="0">
                                <a:solidFill>
                                  <a:srgbClr val="00BAF1"/>
                                </a:solidFill>
                                <a:latin typeface="Times New Roman" panose="02020603050405020304" pitchFamily="18" charset="0"/>
                                <a:ea typeface="楷体" panose="02010609060101010101" pitchFamily="49" charset="-122"/>
                                <a:cs typeface="Times New Roman" panose="02020603050405020304" pitchFamily="18" charset="0"/>
                              </a:rPr>
                              <m:t> </m:t>
                            </m:r>
                            <m:r>
                              <m:rPr>
                                <m:nor/>
                              </m:rP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m:t>enable</m:t>
                            </m:r>
                            <m:r>
                              <m:rPr>
                                <m:nor/>
                              </m:rPr>
                              <a:rPr lang="en-US" altLang="zh-CN" b="1" dirty="0">
                                <a:solidFill>
                                  <a:srgbClr val="00BAF1"/>
                                </a:solidFill>
                                <a:latin typeface="Times New Roman" panose="02020603050405020304" pitchFamily="18" charset="0"/>
                                <a:ea typeface="楷体" panose="02010609060101010101" pitchFamily="49" charset="-122"/>
                                <a:cs typeface="Times New Roman" panose="02020603050405020304" pitchFamily="18" charset="0"/>
                              </a:rPr>
                              <m:t> </m:t>
                            </m:r>
                            <m:r>
                              <m:rPr>
                                <m:nor/>
                              </m:rP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m:t>the</m:t>
                            </m:r>
                            <m:r>
                              <a:rPr lang="en-US" altLang="zh-CN" b="1" i="1" dirty="0" smtClean="0">
                                <a:solidFill>
                                  <a:srgbClr val="00BAF1"/>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𝐡𝐮𝐦𝐚𝐧</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𝐫𝐚𝐜𝐞</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𝐭𝐨</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𝐬𝐮𝐫𝐯𝐢𝐯𝐞</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𝐰𝐞𝐥𝐥</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𝐢𝐧𝐭𝐨𝐭𝐡𝐞</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𝐟𝐮𝐭𝐮𝐫𝐞</m:t>
                            </m:r>
                          </m:e>
                        </m:bar>
                      </m:e>
                      <m:lim>
                        <m:r>
                          <m:rPr>
                            <m:nor/>
                          </m:rPr>
                          <a:rPr lang="zh-CN" altLang="zh-CN" b="1">
                            <a:solidFill>
                              <a:srgbClr val="00BAF1"/>
                            </a:solidFill>
                            <a:latin typeface="楷体" panose="02010609060101010101" pitchFamily="49" charset="-122"/>
                            <a:ea typeface="楷体" panose="02010609060101010101" pitchFamily="49" charset="-122"/>
                            <a:cs typeface="Times New Roman" panose="02020603050405020304" pitchFamily="18" charset="0"/>
                          </a:rPr>
                          <m:t>定语从句</m:t>
                        </m:r>
                      </m:lim>
                    </m:limLow>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尽管困难重重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科学家们仍希望能有更多有价值的发现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使人类能够在未来生存得很好。</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1"/>
              <p:cNvSpPr>
                <a:spLocks noGrp="1" noRot="1" noChangeAspect="1" noMove="1" noResize="1" noEditPoints="1" noAdjustHandles="1" noChangeArrowheads="1" noChangeShapeType="1" noTextEdit="1"/>
              </p:cNvSpPr>
              <p:nvPr>
                <p:ph idx="1"/>
              </p:nvPr>
            </p:nvSpPr>
            <p:spPr>
              <a:xfrm>
                <a:off x="360854" y="764704"/>
                <a:ext cx="11485848" cy="2744662"/>
              </a:xfrm>
              <a:blipFill>
                <a:blip r:embed="rId2"/>
                <a:stretch>
                  <a:fillRect l="-796" r="-849" b="-243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93975678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这个</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句子由一个主句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“scientists hope to make more valuable discoveries”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构成，前面加上了让步状语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“Despite the difficulties”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，后面跟着定语从句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will enable the human race to survive well into the future”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让步状语用来表达尽管有某种情况或条件，但句中的行动或状态仍然成立。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Despite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very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responsible.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尽管他年纪轻轻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但他非常负责任。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Although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tired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continued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尽管她很累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但她还是继续工作。</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13.EPS" descr="id:2147488918;FounderCES"/>
          <p:cNvPicPr/>
          <p:nvPr/>
        </p:nvPicPr>
        <p:blipFill>
          <a:blip r:embed="rId2"/>
          <a:stretch>
            <a:fillRect/>
          </a:stretch>
        </p:blipFill>
        <p:spPr>
          <a:xfrm>
            <a:off x="446239" y="923707"/>
            <a:ext cx="1008539" cy="342130"/>
          </a:xfrm>
          <a:prstGeom prst="rect">
            <a:avLst/>
          </a:prstGeom>
        </p:spPr>
      </p:pic>
    </p:spTree>
    <p:extLst>
      <p:ext uri="{BB962C8B-B14F-4D97-AF65-F5344CB8AC3E}">
        <p14:creationId xmlns:p14="http://schemas.microsoft.com/office/powerpoint/2010/main" val="203493608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有一些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连词可以引导让步状语从句作状语：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though/although</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Although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raining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decided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walk.</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尽管下雨了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我们还是决定去散步。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Though he is very young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is very responsible.</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尽管他非常年轻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但他非常负责任</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14.EPS" descr="id:2147488806;FounderCES"/>
          <p:cNvPicPr/>
          <p:nvPr/>
        </p:nvPicPr>
        <p:blipFill>
          <a:blip r:embed="rId2"/>
          <a:stretch>
            <a:fillRect/>
          </a:stretch>
        </p:blipFill>
        <p:spPr>
          <a:xfrm>
            <a:off x="470522" y="899620"/>
            <a:ext cx="1008383" cy="342077"/>
          </a:xfrm>
          <a:prstGeom prst="rect">
            <a:avLst/>
          </a:prstGeom>
        </p:spPr>
      </p:pic>
    </p:spTree>
    <p:extLst>
      <p:ext uri="{BB962C8B-B14F-4D97-AF65-F5344CB8AC3E}">
        <p14:creationId xmlns:p14="http://schemas.microsoft.com/office/powerpoint/2010/main" val="53874751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08230"/>
          </a:xfrm>
        </p:spPr>
        <p:txBody>
          <a:bodyPr/>
          <a:lstStyle/>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even though/even if</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weather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still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enjoy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vacation.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即使你不喜欢这个天气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你也应该享受你的假期。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though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knew</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answer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anything.</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即使她知道答案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她什么也没说。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as/while</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Unlikely as it might seem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 tired too.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尽管看起来不像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但我也累了。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algn="dist"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understand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point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disagree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虽然我理解你的观点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但我</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lvl="0"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同意</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7636233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algn="ctr"/>
            <a:r>
              <a:rPr lang="en-US" altLang="zh-CN" b="1" dirty="0">
                <a:solidFill>
                  <a:srgbClr val="000000"/>
                </a:solidFill>
                <a:latin typeface="Times New Roman" panose="02020603050405020304" pitchFamily="18" charset="0"/>
                <a:ea typeface="宋体" panose="02010600030101010101" pitchFamily="2" charset="-122"/>
              </a:rPr>
              <a:t>Part</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rPr>
              <a:t>Discovering</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Useful</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Structures</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&amp;</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Listening</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and</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Talking</a:t>
            </a:r>
            <a:endParaRPr lang="zh-CN" altLang="en-US" dirty="0"/>
          </a:p>
        </p:txBody>
      </p:sp>
      <p:sp>
        <p:nvSpPr>
          <p:cNvPr id="3" name="内容占位符 1"/>
          <p:cNvSpPr txBox="1">
            <a:spLocks/>
          </p:cNvSpPr>
          <p:nvPr/>
        </p:nvSpPr>
        <p:spPr bwMode="auto">
          <a:xfrm>
            <a:off x="360854" y="196867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lack</a:t>
            </a:r>
            <a:r>
              <a:rPr lang="en-US"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缺乏</a:t>
            </a:r>
            <a:r>
              <a:rPr lang="zh-CN"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短缺 </a:t>
            </a:r>
            <a:r>
              <a:rPr lang="en-US" altLang="zh-CN" b="1" i="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没有</a:t>
            </a:r>
            <a:r>
              <a:rPr lang="zh-CN"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缺乏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单词冲关.EPS" descr="id:2147488511;FounderCES"/>
          <p:cNvPicPr/>
          <p:nvPr/>
        </p:nvPicPr>
        <p:blipFill>
          <a:blip r:embed="rId2"/>
          <a:stretch>
            <a:fillRect/>
          </a:stretch>
        </p:blipFill>
        <p:spPr>
          <a:xfrm>
            <a:off x="367956" y="1556792"/>
            <a:ext cx="1930188" cy="385473"/>
          </a:xfrm>
          <a:prstGeom prst="rect">
            <a:avLst/>
          </a:prstGeom>
        </p:spPr>
      </p:pic>
      <p:sp>
        <p:nvSpPr>
          <p:cNvPr id="5" name="圆角矩形 4"/>
          <p:cNvSpPr/>
          <p:nvPr/>
        </p:nvSpPr>
        <p:spPr bwMode="auto">
          <a:xfrm>
            <a:off x="334567" y="2965565"/>
            <a:ext cx="11517800" cy="247965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6" name="教材原句S.EPS" descr="id:2147488596;FounderCES"/>
          <p:cNvPicPr/>
          <p:nvPr/>
        </p:nvPicPr>
        <p:blipFill>
          <a:blip r:embed="rId3"/>
          <a:stretch>
            <a:fillRect/>
          </a:stretch>
        </p:blipFill>
        <p:spPr>
          <a:xfrm>
            <a:off x="3386692" y="2704544"/>
            <a:ext cx="8469154" cy="503172"/>
          </a:xfrm>
          <a:prstGeom prst="rect">
            <a:avLst/>
          </a:prstGeom>
        </p:spPr>
      </p:pic>
      <p:sp>
        <p:nvSpPr>
          <p:cNvPr id="7" name="内容占位符 1"/>
          <p:cNvSpPr txBox="1">
            <a:spLocks/>
          </p:cNvSpPr>
          <p:nvPr/>
        </p:nvSpPr>
        <p:spPr bwMode="auto">
          <a:xfrm>
            <a:off x="360854" y="3117344"/>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Astronauts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bones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muscles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very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weak</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space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lack</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gravity</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exercise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healthy.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由于缺乏重力</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宇航员的骨骼和肌肉在太空中会变得非常脆弱</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所以他们需要每天锻炼</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这将有助于他们保持健康。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图片 7"/>
          <p:cNvPicPr>
            <a:picLocks noChangeAspect="1"/>
          </p:cNvPicPr>
          <p:nvPr/>
        </p:nvPicPr>
        <p:blipFill>
          <a:blip r:embed="rId4">
            <a:clrChange>
              <a:clrFrom>
                <a:srgbClr val="FFFFFF"/>
              </a:clrFrom>
              <a:clrTo>
                <a:srgbClr val="FFFFFF">
                  <a:alpha val="0"/>
                </a:srgbClr>
              </a:clrTo>
            </a:clrChange>
          </a:blip>
          <a:stretch>
            <a:fillRect/>
          </a:stretch>
        </p:blipFill>
        <p:spPr>
          <a:xfrm>
            <a:off x="331671" y="882366"/>
            <a:ext cx="1209381" cy="437126"/>
          </a:xfrm>
          <a:prstGeom prst="rect">
            <a:avLst/>
          </a:prstGeom>
        </p:spPr>
      </p:pic>
      <p:pic>
        <p:nvPicPr>
          <p:cNvPr id="9" name="图片 8"/>
          <p:cNvPicPr>
            <a:picLocks noChangeAspect="1"/>
          </p:cNvPicPr>
          <p:nvPr/>
        </p:nvPicPr>
        <p:blipFill>
          <a:blip r:embed="rId5">
            <a:clrChange>
              <a:clrFrom>
                <a:srgbClr val="FFFFFF"/>
              </a:clrFrom>
              <a:clrTo>
                <a:srgbClr val="FFFFFF">
                  <a:alpha val="0"/>
                </a:srgbClr>
              </a:clrTo>
            </a:clrChange>
          </a:blip>
          <a:stretch>
            <a:fillRect/>
          </a:stretch>
        </p:blipFill>
        <p:spPr>
          <a:xfrm>
            <a:off x="10620220" y="836712"/>
            <a:ext cx="1238523" cy="444411"/>
          </a:xfrm>
          <a:prstGeom prst="rect">
            <a:avLst/>
          </a:prstGeom>
        </p:spPr>
      </p:pic>
    </p:spTree>
    <p:extLst>
      <p:ext uri="{BB962C8B-B14F-4D97-AF65-F5344CB8AC3E}">
        <p14:creationId xmlns:p14="http://schemas.microsoft.com/office/powerpoint/2010/main" val="194359770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charged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accident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lack</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experience.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他们把事故归咎于缺乏经验。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lack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缺少某物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lack of...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缺少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lack of...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因缺乏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lacked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skills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required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他缺乏这项工作所要求的技能。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problem</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lack</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options.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lack</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something.</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我们的问题不是缺乏这样的选择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而是缺乏做事的意志。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trip</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cancelled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lack</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money.</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因为缺钱他们的旅行被取消了。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8.EPS" descr="id:2147488532;FounderCES"/>
          <p:cNvPicPr/>
          <p:nvPr/>
        </p:nvPicPr>
        <p:blipFill>
          <a:blip r:embed="rId2"/>
          <a:stretch>
            <a:fillRect/>
          </a:stretch>
        </p:blipFill>
        <p:spPr>
          <a:xfrm>
            <a:off x="446283" y="1454426"/>
            <a:ext cx="1008539" cy="342130"/>
          </a:xfrm>
          <a:prstGeom prst="rect">
            <a:avLst/>
          </a:prstGeom>
        </p:spPr>
      </p:pic>
    </p:spTree>
    <p:extLst>
      <p:ext uri="{BB962C8B-B14F-4D97-AF65-F5344CB8AC3E}">
        <p14:creationId xmlns:p14="http://schemas.microsoft.com/office/powerpoint/2010/main" val="90353518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3"/>
            <a:ext cx="11491672" cy="1418511"/>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1130246"/>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lacking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短缺的；缺乏的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lacking in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缺少某物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1"/>
          <p:cNvSpPr txBox="1">
            <a:spLocks/>
          </p:cNvSpPr>
          <p:nvPr/>
        </p:nvSpPr>
        <p:spPr bwMode="auto">
          <a:xfrm>
            <a:off x="360854" y="256490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lack</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作名词时，常与介词</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连用；作动词时，可作及物动词直接加宾语（</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不能用于被动语态和进行时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），也可作不及物动词，后常与介词</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TS14.EPS" descr="id:2147488806;FounderCES"/>
          <p:cNvPicPr/>
          <p:nvPr/>
        </p:nvPicPr>
        <p:blipFill>
          <a:blip r:embed="rId3"/>
          <a:stretch>
            <a:fillRect/>
          </a:stretch>
        </p:blipFill>
        <p:spPr>
          <a:xfrm>
            <a:off x="446395" y="2744483"/>
            <a:ext cx="1008383" cy="342077"/>
          </a:xfrm>
          <a:prstGeom prst="rect">
            <a:avLst/>
          </a:prstGeom>
        </p:spPr>
      </p:pic>
    </p:spTree>
    <p:extLst>
      <p:ext uri="{BB962C8B-B14F-4D97-AF65-F5344CB8AC3E}">
        <p14:creationId xmlns:p14="http://schemas.microsoft.com/office/powerpoint/2010/main" val="382539973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otherwise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否则</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要不然</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圆角矩形 4"/>
          <p:cNvSpPr/>
          <p:nvPr/>
        </p:nvSpPr>
        <p:spPr bwMode="auto">
          <a:xfrm>
            <a:off x="334567" y="1668123"/>
            <a:ext cx="11517800" cy="1904893"/>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6" name="教材原句S.EPS" descr="id:2147488596;FounderCES"/>
          <p:cNvPicPr/>
          <p:nvPr/>
        </p:nvPicPr>
        <p:blipFill>
          <a:blip r:embed="rId2"/>
          <a:stretch>
            <a:fillRect/>
          </a:stretch>
        </p:blipFill>
        <p:spPr>
          <a:xfrm>
            <a:off x="3386692" y="1407102"/>
            <a:ext cx="8469154" cy="503172"/>
          </a:xfrm>
          <a:prstGeom prst="rect">
            <a:avLst/>
          </a:prstGeom>
        </p:spPr>
      </p:pic>
      <p:sp>
        <p:nvSpPr>
          <p:cNvPr id="7" name="内容占位符 1"/>
          <p:cNvSpPr txBox="1">
            <a:spLocks/>
          </p:cNvSpPr>
          <p:nvPr/>
        </p:nvSpPr>
        <p:spPr bwMode="auto">
          <a:xfrm>
            <a:off x="360854" y="181990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Astronauts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tape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stick</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everything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space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everything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float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otherwise.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宇航员在太空工作时必须用胶带把所有东西粘在一起</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否则这些东西都会飘在空中。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8237349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some exercise before you swim. Otherwise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might hurt yourself.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游泳前先做些运动。否则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你可能会受伤。</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otherwise/or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有时表示一种含蓄的虚拟条件，此时其后的句子要用虚拟语气。例如：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workers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better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organised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otherwise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finished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task</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half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工人们没有被更好地组织起来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否则他们本可以用一半的时间</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完成</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任务</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 committed to the project. We wouldn’t be here otherwise.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我们是全心全意投入这项工作的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否则我们就不会到这里来了。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14.EPS" descr="id:2147488806;FounderCES"/>
          <p:cNvPicPr/>
          <p:nvPr/>
        </p:nvPicPr>
        <p:blipFill>
          <a:blip r:embed="rId2"/>
          <a:stretch>
            <a:fillRect/>
          </a:stretch>
        </p:blipFill>
        <p:spPr>
          <a:xfrm>
            <a:off x="463812" y="2040395"/>
            <a:ext cx="1008383" cy="342077"/>
          </a:xfrm>
          <a:prstGeom prst="rect">
            <a:avLst/>
          </a:prstGeom>
        </p:spPr>
      </p:pic>
    </p:spTree>
    <p:extLst>
      <p:ext uri="{BB962C8B-B14F-4D97-AF65-F5344CB8AC3E}">
        <p14:creationId xmlns:p14="http://schemas.microsoft.com/office/powerpoint/2010/main" val="151401419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2509"/>
            <a:ext cx="11485848" cy="576248"/>
          </a:xfrm>
        </p:spPr>
        <p:txBody>
          <a:bodyPr/>
          <a:lstStyle/>
          <a:p>
            <a:pPr hangingPunct="0">
              <a:spcAft>
                <a:spcPts val="0"/>
              </a:spcAft>
            </a:pP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figure</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弄懂</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弄清楚</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弄明白</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3.EPS" descr="id:2147488813;FounderCES"/>
          <p:cNvPicPr/>
          <p:nvPr/>
        </p:nvPicPr>
        <p:blipFill>
          <a:blip r:embed="rId2"/>
          <a:stretch>
            <a:fillRect/>
          </a:stretch>
        </p:blipFill>
        <p:spPr>
          <a:xfrm>
            <a:off x="474697" y="898835"/>
            <a:ext cx="1930188" cy="371046"/>
          </a:xfrm>
          <a:prstGeom prst="rect">
            <a:avLst/>
          </a:prstGeom>
        </p:spPr>
      </p:pic>
      <p:sp>
        <p:nvSpPr>
          <p:cNvPr id="4" name="圆角矩形 3"/>
          <p:cNvSpPr/>
          <p:nvPr/>
        </p:nvSpPr>
        <p:spPr bwMode="auto">
          <a:xfrm>
            <a:off x="334566" y="2273693"/>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教材原句S.EPS" descr="id:2147488596;FounderCES"/>
          <p:cNvPicPr/>
          <p:nvPr/>
        </p:nvPicPr>
        <p:blipFill>
          <a:blip r:embed="rId3"/>
          <a:stretch>
            <a:fillRect/>
          </a:stretch>
        </p:blipFill>
        <p:spPr>
          <a:xfrm>
            <a:off x="3386692" y="2012672"/>
            <a:ext cx="8469154" cy="503172"/>
          </a:xfrm>
          <a:prstGeom prst="rect">
            <a:avLst/>
          </a:prstGeom>
        </p:spPr>
      </p:pic>
      <p:sp>
        <p:nvSpPr>
          <p:cNvPr id="6" name="内容占位符 1"/>
          <p:cNvSpPr txBox="1">
            <a:spLocks/>
          </p:cNvSpPr>
          <p:nvPr/>
        </p:nvSpPr>
        <p:spPr bwMode="auto">
          <a:xfrm>
            <a:off x="360854" y="242547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scientists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figure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sufficient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food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journey</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科学家们能否找到一种方法为长途旅行储存足够的食物和水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0854" y="371703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you figure out the answer to the question</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你能想出这个问题的答案吗</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67159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intelligent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有智慧的</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聪明的</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有智力的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圆角矩形 3"/>
          <p:cNvSpPr/>
          <p:nvPr/>
        </p:nvSpPr>
        <p:spPr bwMode="auto">
          <a:xfrm>
            <a:off x="334566" y="1697629"/>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教材原句S.EPS" descr="id:2147488596;FounderCES"/>
          <p:cNvPicPr/>
          <p:nvPr/>
        </p:nvPicPr>
        <p:blipFill>
          <a:blip r:embed="rId2"/>
          <a:stretch>
            <a:fillRect/>
          </a:stretch>
        </p:blipFill>
        <p:spPr>
          <a:xfrm>
            <a:off x="3386692" y="1436608"/>
            <a:ext cx="8469154" cy="503172"/>
          </a:xfrm>
          <a:prstGeom prst="rect">
            <a:avLst/>
          </a:prstGeom>
        </p:spPr>
      </p:pic>
      <p:sp>
        <p:nvSpPr>
          <p:cNvPr id="6" name="内容占位符 1"/>
          <p:cNvSpPr txBox="1">
            <a:spLocks/>
          </p:cNvSpPr>
          <p:nvPr/>
        </p:nvSpPr>
        <p:spPr bwMode="auto">
          <a:xfrm>
            <a:off x="360854" y="184940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intelligent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enough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related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college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degree.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首先</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你必须足够聪明才能获得相关的大学学位。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0854" y="3229049"/>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emotionally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intelligent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necessarily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moral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person.</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情商高并不一定使一个人成为有道德的人。</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Susan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very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bright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intelligent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woman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knows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own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mind.</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苏珊是一个非常聪明伶俐而且清楚自己想法的女人。</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 intelligent student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一位聪明的学生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TS8.EPS" descr="id:2147488532;FounderCES"/>
          <p:cNvPicPr/>
          <p:nvPr/>
        </p:nvPicPr>
        <p:blipFill>
          <a:blip r:embed="rId3"/>
          <a:stretch>
            <a:fillRect/>
          </a:stretch>
        </p:blipFill>
        <p:spPr>
          <a:xfrm>
            <a:off x="454993" y="5635526"/>
            <a:ext cx="1008539" cy="342130"/>
          </a:xfrm>
          <a:prstGeom prst="rect">
            <a:avLst/>
          </a:prstGeom>
        </p:spPr>
      </p:pic>
    </p:spTree>
    <p:extLst>
      <p:ext uri="{BB962C8B-B14F-4D97-AF65-F5344CB8AC3E}">
        <p14:creationId xmlns:p14="http://schemas.microsoft.com/office/powerpoint/2010/main" val="146889667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9" y="1054724"/>
            <a:ext cx="11491672" cy="3856910"/>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36816"/>
            <a:ext cx="11485848" cy="3416320"/>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类型的其他短语：</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break out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战争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灾难等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）爆发，发生</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bring out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使显示；出版；生产</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 out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出现；出版；结果是</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give out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分发；公布；用完，耗尽；筋疲力尽</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leak out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泄露，</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走漏</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Tree>
    <p:extLst>
      <p:ext uri="{BB962C8B-B14F-4D97-AF65-F5344CB8AC3E}">
        <p14:creationId xmlns:p14="http://schemas.microsoft.com/office/powerpoint/2010/main" val="277314969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4"/>
            <a:ext cx="11500381" cy="2620293"/>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4692"/>
            <a:ext cx="11485848" cy="2308324"/>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pick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精心挑选；辨别出</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set out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出发，动身</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turn out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出席，到场；原来是，结果是</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 out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计算出；解决；制定出；锻炼；顺利进行　</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Tree>
    <p:extLst>
      <p:ext uri="{BB962C8B-B14F-4D97-AF65-F5344CB8AC3E}">
        <p14:creationId xmlns:p14="http://schemas.microsoft.com/office/powerpoint/2010/main" val="369788217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totally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dedicated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brings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best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pupils.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他全身心地投入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激发学生们最优秀的品质。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month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food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supplies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gave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过了一个月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他们的食物已消耗殆尽。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may turn out to be the best football game of the lot.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这可能会是全部足球比赛中最棒的一场。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Things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planned.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事情没有像计划的那样进展顺利。</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143553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XB4.EPS" descr="id:2147488911;FounderCES"/>
          <p:cNvPicPr/>
          <p:nvPr/>
        </p:nvPicPr>
        <p:blipFill>
          <a:blip r:embed="rId2"/>
          <a:stretch>
            <a:fillRect/>
          </a:stretch>
        </p:blipFill>
        <p:spPr>
          <a:xfrm>
            <a:off x="465989" y="879369"/>
            <a:ext cx="1930188" cy="372251"/>
          </a:xfrm>
          <a:prstGeom prst="rect">
            <a:avLst/>
          </a:prstGeom>
        </p:spPr>
      </p:pic>
      <p:sp>
        <p:nvSpPr>
          <p:cNvPr id="4" name="圆角矩形 3"/>
          <p:cNvSpPr/>
          <p:nvPr/>
        </p:nvSpPr>
        <p:spPr bwMode="auto">
          <a:xfrm>
            <a:off x="334566" y="1481605"/>
            <a:ext cx="11509091" cy="2254372"/>
          </a:xfrm>
          <a:prstGeom prst="roundRect">
            <a:avLst/>
          </a:prstGeom>
          <a:solidFill>
            <a:srgbClr val="FEE2D1"/>
          </a:solidFill>
          <a:ln w="19050" algn="ctr">
            <a:solidFill>
              <a:srgbClr val="FEE2D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mc:AlternateContent xmlns:mc="http://schemas.openxmlformats.org/markup-compatibility/2006" xmlns:a14="http://schemas.microsoft.com/office/drawing/2010/main">
        <mc:Choice Requires="a14">
          <p:sp>
            <p:nvSpPr>
              <p:cNvPr id="5" name="内容占位符 1"/>
              <p:cNvSpPr>
                <a:spLocks noGrp="1"/>
              </p:cNvSpPr>
              <p:nvPr>
                <p:ph idx="1"/>
              </p:nvPr>
            </p:nvSpPr>
            <p:spPr>
              <a:xfrm>
                <a:off x="360854" y="1484784"/>
                <a:ext cx="11485848" cy="2176878"/>
              </a:xfrm>
            </p:spPr>
            <p:txBody>
              <a:bodyPr/>
              <a:lstStyle/>
              <a:p>
                <a:pPr algn="l"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example</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using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current technology</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 take over a year </a:t>
                </a:r>
                <a:r>
                  <a:rPr lang="en-US" altLang="zh-CN" b="1" u="sng"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to get to Mars and</a:t>
                </a:r>
                <a:r>
                  <a:rPr lang="en-US"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limLow>
                      <m:limLowPr>
                        <m:ctrlPr>
                          <a:rPr lang="zh-CN" altLang="zh-CN" b="1" i="1">
                            <a:solidFill>
                              <a:srgbClr val="00BAF1"/>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BAF1"/>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smtClean="0">
                                <a:solidFill>
                                  <a:srgbClr val="00BAF1"/>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smtClean="0">
                                <a:solidFill>
                                  <a:srgbClr val="00BAF1"/>
                                </a:solidFill>
                                <a:latin typeface="Cambria Math" panose="02040503050406030204" pitchFamily="18" charset="0"/>
                                <a:ea typeface="宋体" panose="02010600030101010101" pitchFamily="2" charset="-122"/>
                                <a:cs typeface="Times New Roman" panose="02020603050405020304" pitchFamily="18" charset="0"/>
                              </a:rPr>
                              <m:t>𝐜𝐨𝐦𝐞</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𝐛𝐚𝐜𝐤</m:t>
                            </m:r>
                            <m:r>
                              <a:rPr lang="en-US" altLang="zh-CN" b="1" i="1" smtClean="0">
                                <a:solidFill>
                                  <a:srgbClr val="00BAF1"/>
                                </a:solidFill>
                                <a:latin typeface="Cambria Math" panose="02040503050406030204" pitchFamily="18" charset="0"/>
                                <a:ea typeface="宋体" panose="02010600030101010101" pitchFamily="2" charset="-122"/>
                                <a:cs typeface="Times New Roman" panose="02020603050405020304" pitchFamily="18" charset="0"/>
                              </a:rPr>
                              <m:t>        </m:t>
                            </m:r>
                          </m:e>
                        </m:bar>
                      </m:e>
                      <m:lim>
                        <m:r>
                          <m:rPr>
                            <m:nor/>
                          </m:rPr>
                          <a:rPr lang="zh-CN" altLang="zh-CN" b="1">
                            <a:solidFill>
                              <a:srgbClr val="00BAF1"/>
                            </a:solidFill>
                            <a:latin typeface="楷体" panose="02010609060101010101" pitchFamily="49" charset="-122"/>
                            <a:ea typeface="楷体" panose="02010609060101010101" pitchFamily="49" charset="-122"/>
                            <a:cs typeface="Times New Roman" panose="02020603050405020304" pitchFamily="18" charset="0"/>
                          </a:rPr>
                          <m:t>不定式作真正的主语</m:t>
                        </m:r>
                      </m:lim>
                    </m:limLow>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例如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使用当前的技术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到达火星后再返回将需要花费一年多的时间。</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1"/>
              <p:cNvSpPr>
                <a:spLocks noGrp="1" noRot="1" noChangeAspect="1" noMove="1" noResize="1" noEditPoints="1" noAdjustHandles="1" noChangeArrowheads="1" noChangeShapeType="1" noTextEdit="1"/>
              </p:cNvSpPr>
              <p:nvPr>
                <p:ph idx="1"/>
              </p:nvPr>
            </p:nvSpPr>
            <p:spPr>
              <a:xfrm>
                <a:off x="360854" y="1484784"/>
                <a:ext cx="11485848" cy="2176878"/>
              </a:xfrm>
              <a:blipFill>
                <a:blip r:embed="rId3"/>
                <a:stretch>
                  <a:fillRect l="-796" b="-4762"/>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89610628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句运用了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takes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 time 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这一固定句式，意为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做某事花费（</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某人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）多长时间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concerned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anyone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familiar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place.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就我而言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任何人要熟悉一个新地方都需要时间。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might feel a lot better about themselves if they understand why it takes longer for them to learn to do things.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如果他们知道为什么他们做事需要花费更多时间的原因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也许他们会对自己的感觉更好。</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13.EPS" descr="id:2147488918;FounderCES"/>
          <p:cNvPicPr/>
          <p:nvPr/>
        </p:nvPicPr>
        <p:blipFill>
          <a:blip r:embed="rId2"/>
          <a:stretch>
            <a:fillRect/>
          </a:stretch>
        </p:blipFill>
        <p:spPr>
          <a:xfrm>
            <a:off x="446239" y="923707"/>
            <a:ext cx="1008539" cy="342130"/>
          </a:xfrm>
          <a:prstGeom prst="rect">
            <a:avLst/>
          </a:prstGeom>
        </p:spPr>
      </p:pic>
    </p:spTree>
    <p:extLst>
      <p:ext uri="{BB962C8B-B14F-4D97-AF65-F5344CB8AC3E}">
        <p14:creationId xmlns:p14="http://schemas.microsoft.com/office/powerpoint/2010/main" val="120060078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algn="ctr"/>
            <a:r>
              <a:rPr lang="en-US" altLang="zh-CN" b="1" dirty="0">
                <a:solidFill>
                  <a:srgbClr val="000000"/>
                </a:solidFill>
                <a:latin typeface="Times New Roman" panose="02020603050405020304" pitchFamily="18" charset="0"/>
                <a:ea typeface="宋体" panose="02010600030101010101" pitchFamily="2" charset="-122"/>
              </a:rPr>
              <a:t>Part</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rPr>
              <a:t>Reading</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for</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Writing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Video</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Time</a:t>
            </a:r>
            <a:endParaRPr lang="zh-CN" altLang="en-US" dirty="0"/>
          </a:p>
        </p:txBody>
      </p:sp>
      <p:sp>
        <p:nvSpPr>
          <p:cNvPr id="3" name="内容占位符 1"/>
          <p:cNvSpPr txBox="1">
            <a:spLocks/>
          </p:cNvSpPr>
          <p:nvPr/>
        </p:nvSpPr>
        <p:spPr bwMode="auto">
          <a:xfrm>
            <a:off x="360854" y="1918573"/>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argue</a:t>
            </a:r>
            <a:r>
              <a:rPr lang="en-US"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&amp;</a:t>
            </a:r>
            <a:r>
              <a:rPr lang="en-US"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vi</a:t>
            </a:r>
            <a:r>
              <a:rPr lang="en-US"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论证</a:t>
            </a:r>
            <a:r>
              <a:rPr lang="zh-CN"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争辩</a:t>
            </a:r>
            <a:r>
              <a:rPr lang="zh-CN"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争论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单词冲关.EPS" descr="id:2147488511;FounderCES"/>
          <p:cNvPicPr/>
          <p:nvPr/>
        </p:nvPicPr>
        <p:blipFill>
          <a:blip r:embed="rId2"/>
          <a:stretch>
            <a:fillRect/>
          </a:stretch>
        </p:blipFill>
        <p:spPr>
          <a:xfrm>
            <a:off x="367956" y="1506695"/>
            <a:ext cx="1930188" cy="385473"/>
          </a:xfrm>
          <a:prstGeom prst="rect">
            <a:avLst/>
          </a:prstGeom>
        </p:spPr>
      </p:pic>
      <p:sp>
        <p:nvSpPr>
          <p:cNvPr id="5" name="圆角矩形 4"/>
          <p:cNvSpPr/>
          <p:nvPr/>
        </p:nvSpPr>
        <p:spPr bwMode="auto">
          <a:xfrm>
            <a:off x="334566" y="2849757"/>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6" name="教材原句S.EPS" descr="id:2147488596;FounderCES"/>
          <p:cNvPicPr/>
          <p:nvPr/>
        </p:nvPicPr>
        <p:blipFill>
          <a:blip r:embed="rId3"/>
          <a:stretch>
            <a:fillRect/>
          </a:stretch>
        </p:blipFill>
        <p:spPr>
          <a:xfrm>
            <a:off x="3386692" y="2588736"/>
            <a:ext cx="8469154" cy="503172"/>
          </a:xfrm>
          <a:prstGeom prst="rect">
            <a:avLst/>
          </a:prstGeom>
        </p:spPr>
      </p:pic>
      <p:sp>
        <p:nvSpPr>
          <p:cNvPr id="7" name="内容占位符 1"/>
          <p:cNvSpPr txBox="1">
            <a:spLocks/>
          </p:cNvSpPr>
          <p:nvPr/>
        </p:nvSpPr>
        <p:spPr bwMode="auto">
          <a:xfrm>
            <a:off x="360854" y="300153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argue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stop</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wasting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money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exploring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space.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有些人认为我们应该停止浪费时间和金钱去探索太空。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图片 7"/>
          <p:cNvPicPr>
            <a:picLocks noChangeAspect="1"/>
          </p:cNvPicPr>
          <p:nvPr/>
        </p:nvPicPr>
        <p:blipFill>
          <a:blip r:embed="rId4">
            <a:clrChange>
              <a:clrFrom>
                <a:srgbClr val="FFFFFF"/>
              </a:clrFrom>
              <a:clrTo>
                <a:srgbClr val="FFFFFF">
                  <a:alpha val="0"/>
                </a:srgbClr>
              </a:clrTo>
            </a:clrChange>
          </a:blip>
          <a:stretch>
            <a:fillRect/>
          </a:stretch>
        </p:blipFill>
        <p:spPr>
          <a:xfrm>
            <a:off x="331671" y="831634"/>
            <a:ext cx="1209381" cy="437126"/>
          </a:xfrm>
          <a:prstGeom prst="rect">
            <a:avLst/>
          </a:prstGeom>
        </p:spPr>
      </p:pic>
      <p:pic>
        <p:nvPicPr>
          <p:cNvPr id="9" name="图片 8"/>
          <p:cNvPicPr>
            <a:picLocks noChangeAspect="1"/>
          </p:cNvPicPr>
          <p:nvPr/>
        </p:nvPicPr>
        <p:blipFill>
          <a:blip r:embed="rId5">
            <a:clrChange>
              <a:clrFrom>
                <a:srgbClr val="FFFFFF"/>
              </a:clrFrom>
              <a:clrTo>
                <a:srgbClr val="FFFFFF">
                  <a:alpha val="0"/>
                </a:srgbClr>
              </a:clrTo>
            </a:clrChange>
          </a:blip>
          <a:stretch>
            <a:fillRect/>
          </a:stretch>
        </p:blipFill>
        <p:spPr>
          <a:xfrm>
            <a:off x="10620220" y="785980"/>
            <a:ext cx="1238523" cy="444411"/>
          </a:xfrm>
          <a:prstGeom prst="rect">
            <a:avLst/>
          </a:prstGeom>
        </p:spPr>
      </p:pic>
    </p:spTree>
    <p:extLst>
      <p:ext uri="{BB962C8B-B14F-4D97-AF65-F5344CB8AC3E}">
        <p14:creationId xmlns:p14="http://schemas.microsoft.com/office/powerpoint/2010/main" val="56663729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argues that we must mirror that activity on the business side.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他坚持我们必须将这一活动反映到业务方面。</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argue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而争论；为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而辩护</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argue against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争辩（</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argue with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about/over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与某人争辩某事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argue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into/out of doing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说服某人做</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不做某事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argue that ...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认为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argue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strike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against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关于罢工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你是支持还是反对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argued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matter.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他和玛丽争论过这件事。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8.EPS" descr="id:2147488532;FounderCES"/>
          <p:cNvPicPr/>
          <p:nvPr/>
        </p:nvPicPr>
        <p:blipFill>
          <a:blip r:embed="rId2"/>
          <a:stretch>
            <a:fillRect/>
          </a:stretch>
        </p:blipFill>
        <p:spPr>
          <a:xfrm>
            <a:off x="454993" y="2037900"/>
            <a:ext cx="1008539" cy="342130"/>
          </a:xfrm>
          <a:prstGeom prst="rect">
            <a:avLst/>
          </a:prstGeom>
        </p:spPr>
      </p:pic>
    </p:spTree>
    <p:extLst>
      <p:ext uri="{BB962C8B-B14F-4D97-AF65-F5344CB8AC3E}">
        <p14:creationId xmlns:p14="http://schemas.microsoft.com/office/powerpoint/2010/main" val="330774533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7" y="1054724"/>
            <a:ext cx="11526507" cy="2881550"/>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2308324"/>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argument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争论；论点；争吵</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 argument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无可争辩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an argument about/over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争吵</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 into an argument with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与某人争吵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1"/>
          <p:cNvSpPr txBox="1">
            <a:spLocks/>
          </p:cNvSpPr>
          <p:nvPr/>
        </p:nvSpPr>
        <p:spPr bwMode="auto">
          <a:xfrm>
            <a:off x="360854" y="402694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argument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next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question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money.</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如果他们赢得了辩论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接下来的问题是如何支配这些款项。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9464617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regularly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经常</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定期地</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圆角矩形 3"/>
          <p:cNvSpPr/>
          <p:nvPr/>
        </p:nvSpPr>
        <p:spPr bwMode="auto">
          <a:xfrm>
            <a:off x="334567" y="1676831"/>
            <a:ext cx="11517800" cy="1896185"/>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教材原句S.EPS" descr="id:2147488596;FounderCES"/>
          <p:cNvPicPr/>
          <p:nvPr/>
        </p:nvPicPr>
        <p:blipFill>
          <a:blip r:embed="rId2"/>
          <a:stretch>
            <a:fillRect/>
          </a:stretch>
        </p:blipFill>
        <p:spPr>
          <a:xfrm>
            <a:off x="3386692" y="1415810"/>
            <a:ext cx="8469154" cy="503172"/>
          </a:xfrm>
          <a:prstGeom prst="rect">
            <a:avLst/>
          </a:prstGeom>
        </p:spPr>
      </p:pic>
      <p:sp>
        <p:nvSpPr>
          <p:cNvPr id="6" name="内容占位符 1"/>
          <p:cNvSpPr txBox="1">
            <a:spLocks/>
          </p:cNvSpPr>
          <p:nvPr/>
        </p:nvSpPr>
        <p:spPr bwMode="auto">
          <a:xfrm>
            <a:off x="360854" y="182861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companies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better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heart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monitors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machines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doctors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regularly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它们还帮助公司制造更好的心脏监测器和其他医生经常使用的机器。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34566" y="364484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Polish shoes regularly to protect the leather.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要经常擦鞋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以保护皮革。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0776630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4"/>
            <a:ext cx="11509090" cy="922122"/>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57624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regular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定期的；经常的；正常的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常客，老主顾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1"/>
          <p:cNvSpPr txBox="1">
            <a:spLocks/>
          </p:cNvSpPr>
          <p:nvPr/>
        </p:nvSpPr>
        <p:spPr bwMode="auto">
          <a:xfrm>
            <a:off x="360854" y="1982847"/>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going</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meeting</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regular</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basis.</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我们将定期在那里见面。</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Regular exercise will help you feel fresher and fitter.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经常锻炼会使你感觉更加精力充沛</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身体健康。</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know me—I’m a regular customer.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我是老主顾</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他们都认识我。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004281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4"/>
            <a:ext cx="11517798" cy="1427220"/>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1130246"/>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intelligence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智慧，智力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 intelligence test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一场智力测试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1"/>
          <p:cNvSpPr txBox="1">
            <a:spLocks/>
          </p:cNvSpPr>
          <p:nvPr/>
        </p:nvSpPr>
        <p:spPr bwMode="auto">
          <a:xfrm>
            <a:off x="360854" y="2558911"/>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intelligence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test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before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job.</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他们接受这项工作前必须进行智力测试。</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intelligence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achieve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goal.</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发挥你的聪明才智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你就一定能实现你的目标。</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2324957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limited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有限的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圆角矩形 3"/>
          <p:cNvSpPr/>
          <p:nvPr/>
        </p:nvSpPr>
        <p:spPr bwMode="auto">
          <a:xfrm>
            <a:off x="334567" y="1720374"/>
            <a:ext cx="11517800" cy="1852642"/>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教材原句S.EPS" descr="id:2147488596;FounderCES"/>
          <p:cNvPicPr/>
          <p:nvPr/>
        </p:nvPicPr>
        <p:blipFill>
          <a:blip r:embed="rId2"/>
          <a:stretch>
            <a:fillRect/>
          </a:stretch>
        </p:blipFill>
        <p:spPr>
          <a:xfrm>
            <a:off x="3386692" y="1459353"/>
            <a:ext cx="8469154" cy="503172"/>
          </a:xfrm>
          <a:prstGeom prst="rect">
            <a:avLst/>
          </a:prstGeom>
        </p:spPr>
      </p:pic>
      <p:sp>
        <p:nvSpPr>
          <p:cNvPr id="6" name="内容占位符 1"/>
          <p:cNvSpPr txBox="1">
            <a:spLocks/>
          </p:cNvSpPr>
          <p:nvPr/>
        </p:nvSpPr>
        <p:spPr bwMode="auto">
          <a:xfrm>
            <a:off x="360854" y="1872153"/>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pictures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planet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island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black</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made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realise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planet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resources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limited.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看到我们的星球像是黑海中的一座岛屿的照片使人们意识到我们星球的资源是有限的。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34566" y="357301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life is limited</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learning is limitless.</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吾生也有涯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而知也无涯。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3518673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3"/>
            <a:ext cx="11500382" cy="4562305"/>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4038734"/>
          </a:xfrm>
        </p:spPr>
        <p:txBody>
          <a:bodyPr/>
          <a:lstStyle/>
          <a:p>
            <a:pPr hangingPunct="0">
              <a:lnSpc>
                <a:spcPct val="12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limit </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限制；限定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限制；范围，界限（</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常作复数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limit ...to ...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限定在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范围内</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set a limit to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限定范围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within the limits of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的范围内</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 the limit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超过限度；超越极限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is a/no limit to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是介词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无限度的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unlimited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任意多的；无限制的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limitless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无限制的；无止境的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limitation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限制；局限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Tree>
    <p:extLst>
      <p:ext uri="{BB962C8B-B14F-4D97-AF65-F5344CB8AC3E}">
        <p14:creationId xmlns:p14="http://schemas.microsoft.com/office/powerpoint/2010/main" val="337216852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granted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natural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resources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without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limit.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不要想当然地认为自然资源可以无限制地使用。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length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article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limited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400</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words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文章的长度应该限制在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词左右。</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4371990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attach </a:t>
            </a:r>
            <a:r>
              <a:rPr lang="en-US" altLang="zh-CN" b="1" i="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系</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绑</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贴</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34566" y="1769637"/>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教材原句S.EPS" descr="id:2147488596;FounderCES"/>
          <p:cNvPicPr/>
          <p:nvPr/>
        </p:nvPicPr>
        <p:blipFill>
          <a:blip r:embed="rId2"/>
          <a:stretch>
            <a:fillRect/>
          </a:stretch>
        </p:blipFill>
        <p:spPr>
          <a:xfrm>
            <a:off x="3386692" y="1508616"/>
            <a:ext cx="8469154" cy="503172"/>
          </a:xfrm>
          <a:prstGeom prst="rect">
            <a:avLst/>
          </a:prstGeom>
        </p:spPr>
      </p:pic>
      <p:sp>
        <p:nvSpPr>
          <p:cNvPr id="5" name="内容占位符 1"/>
          <p:cNvSpPr txBox="1">
            <a:spLocks/>
          </p:cNvSpPr>
          <p:nvPr/>
        </p:nvSpPr>
        <p:spPr bwMode="auto">
          <a:xfrm>
            <a:off x="360854" y="192141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sleeping</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attach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themselves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something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prevent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floating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around.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睡觉时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他们必须把自己绑在什么东西上</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以防飘在空中。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0389662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attach labels to things before we file them away.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我们在把东西归档前先给它们贴上标签。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attach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固定</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附在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attach great importance/significance to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认为某事物非常重要</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很有意义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attach oneself to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参加；依附于某人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attach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rope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branch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tree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over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请将绳子系在那边的</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树</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枝</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8.EPS" descr="id:2147488532;FounderCES"/>
          <p:cNvPicPr/>
          <p:nvPr/>
        </p:nvPicPr>
        <p:blipFill>
          <a:blip r:embed="rId2"/>
          <a:stretch>
            <a:fillRect/>
          </a:stretch>
        </p:blipFill>
        <p:spPr>
          <a:xfrm>
            <a:off x="454992" y="2037900"/>
            <a:ext cx="1008539" cy="342130"/>
          </a:xfrm>
          <a:prstGeom prst="rect">
            <a:avLst/>
          </a:prstGeom>
        </p:spPr>
      </p:pic>
    </p:spTree>
    <p:extLst>
      <p:ext uri="{BB962C8B-B14F-4D97-AF65-F5344CB8AC3E}">
        <p14:creationId xmlns:p14="http://schemas.microsoft.com/office/powerpoint/2010/main" val="3810266333"/>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7" y="1054724"/>
            <a:ext cx="11535216" cy="1401093"/>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1130246"/>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attached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依恋的；附属的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attached to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依恋；附属于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1"/>
          <p:cNvSpPr txBox="1">
            <a:spLocks/>
          </p:cNvSpPr>
          <p:nvPr/>
        </p:nvSpPr>
        <p:spPr bwMode="auto">
          <a:xfrm>
            <a:off x="360854" y="249289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middle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attached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normal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college.</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这所中学附属于一所师范学院。</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4747146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270501"/>
            <a:ext cx="11485848" cy="576248"/>
          </a:xfrm>
        </p:spPr>
        <p:txBody>
          <a:bodyPr/>
          <a:lstStyle/>
          <a:p>
            <a:pPr hangingPunct="0">
              <a:spcAft>
                <a:spcPts val="0"/>
              </a:spcAft>
            </a:pP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result</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导致</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造成</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XB3.EPS" descr="id:2147488813;FounderCES"/>
          <p:cNvPicPr/>
          <p:nvPr/>
        </p:nvPicPr>
        <p:blipFill>
          <a:blip r:embed="rId2"/>
          <a:stretch>
            <a:fillRect/>
          </a:stretch>
        </p:blipFill>
        <p:spPr>
          <a:xfrm>
            <a:off x="448571" y="890126"/>
            <a:ext cx="1930188" cy="371046"/>
          </a:xfrm>
          <a:prstGeom prst="rect">
            <a:avLst/>
          </a:prstGeom>
        </p:spPr>
      </p:pic>
      <p:sp>
        <p:nvSpPr>
          <p:cNvPr id="5" name="圆角矩形 4"/>
          <p:cNvSpPr/>
          <p:nvPr/>
        </p:nvSpPr>
        <p:spPr bwMode="auto">
          <a:xfrm>
            <a:off x="334566" y="2273693"/>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6" name="教材原句S.EPS" descr="id:2147488596;FounderCES"/>
          <p:cNvPicPr/>
          <p:nvPr/>
        </p:nvPicPr>
        <p:blipFill>
          <a:blip r:embed="rId3"/>
          <a:stretch>
            <a:fillRect/>
          </a:stretch>
        </p:blipFill>
        <p:spPr>
          <a:xfrm>
            <a:off x="3386692" y="2012672"/>
            <a:ext cx="8469154" cy="503172"/>
          </a:xfrm>
          <a:prstGeom prst="rect">
            <a:avLst/>
          </a:prstGeom>
        </p:spPr>
      </p:pic>
      <p:sp>
        <p:nvSpPr>
          <p:cNvPr id="7" name="内容占位符 1"/>
          <p:cNvSpPr txBox="1">
            <a:spLocks/>
          </p:cNvSpPr>
          <p:nvPr/>
        </p:nvSpPr>
        <p:spPr bwMode="auto">
          <a:xfrm>
            <a:off x="360854" y="242547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directly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resulted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satellites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orbit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Earth.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它直接促成了现在许多卫星绕地球运行。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
          <p:cNvSpPr txBox="1">
            <a:spLocks/>
          </p:cNvSpPr>
          <p:nvPr/>
        </p:nvSpPr>
        <p:spPr bwMode="auto">
          <a:xfrm>
            <a:off x="360854" y="373891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Being exposed to the noisy surroundings for a long time may result in physical and mental problems.</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长时间暴露在嘈杂的环境中可能会导致身体和精神问题。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10000757"/>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4"/>
            <a:ext cx="11509090" cy="1949733"/>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1684244"/>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result from ...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后跟原因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a result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结果（</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后跟句子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表示结果</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a result of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的原因（</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后跟名词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代词或动名词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表示原因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Tree>
    <p:extLst>
      <p:ext uri="{BB962C8B-B14F-4D97-AF65-F5344CB8AC3E}">
        <p14:creationId xmlns:p14="http://schemas.microsoft.com/office/powerpoint/2010/main" val="220994780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saw</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terrible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accident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resulted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three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death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resulted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driver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drunk</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driving.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我看见了一起导致三人死亡的严重车祸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车祸是由司机醉酒驾驶导致的。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my opinion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most of those conflicts result from misunderstanding and lacking of communication.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在我看来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这些冲突大多源于误解和缺乏沟通。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defeated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competitors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scholarship</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result.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他击败了所有的竞争者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最终赢得了奖学金。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的意思时，其同义词有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cause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引起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bring about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引起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致使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lead 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contribute 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有助于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投稿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14.EPS" descr="id:2147488806;FounderCES"/>
          <p:cNvPicPr/>
          <p:nvPr/>
        </p:nvPicPr>
        <p:blipFill>
          <a:blip r:embed="rId2"/>
          <a:stretch>
            <a:fillRect/>
          </a:stretch>
        </p:blipFill>
        <p:spPr>
          <a:xfrm>
            <a:off x="455104" y="4748762"/>
            <a:ext cx="1008383" cy="342077"/>
          </a:xfrm>
          <a:prstGeom prst="rect">
            <a:avLst/>
          </a:prstGeom>
        </p:spPr>
      </p:pic>
    </p:spTree>
    <p:extLst>
      <p:ext uri="{BB962C8B-B14F-4D97-AF65-F5344CB8AC3E}">
        <p14:creationId xmlns:p14="http://schemas.microsoft.com/office/powerpoint/2010/main" val="4089852597"/>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provide</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err="1">
                <a:solidFill>
                  <a:srgbClr val="D9709E"/>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提供生活所需</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34566" y="1740131"/>
            <a:ext cx="11509091" cy="1904893"/>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教材原句S.EPS" descr="id:2147488596;FounderCES"/>
          <p:cNvPicPr/>
          <p:nvPr/>
        </p:nvPicPr>
        <p:blipFill>
          <a:blip r:embed="rId2"/>
          <a:stretch>
            <a:fillRect/>
          </a:stretch>
        </p:blipFill>
        <p:spPr>
          <a:xfrm>
            <a:off x="3386692" y="1479110"/>
            <a:ext cx="8469154" cy="503172"/>
          </a:xfrm>
          <a:prstGeom prst="rect">
            <a:avLst/>
          </a:prstGeom>
        </p:spPr>
      </p:pic>
      <p:sp>
        <p:nvSpPr>
          <p:cNvPr id="5" name="内容占位符 1"/>
          <p:cNvSpPr txBox="1">
            <a:spLocks/>
          </p:cNvSpPr>
          <p:nvPr/>
        </p:nvSpPr>
        <p:spPr bwMode="auto">
          <a:xfrm>
            <a:off x="360854" y="189191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order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provide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rapidly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increasing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population</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scientists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trying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planets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home.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为了供养增长如此迅速的人口</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科学家们正在努力寻找有一天可能成为我们新家园的其他行星。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373891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enough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money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provide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children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before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在他找到工作之前</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他有足够的钱养孩子们。</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57914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determined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有决心的</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意志坚定的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圆角矩形 4"/>
          <p:cNvSpPr/>
          <p:nvPr/>
        </p:nvSpPr>
        <p:spPr bwMode="auto">
          <a:xfrm>
            <a:off x="334566" y="1697629"/>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6" name="教材原句S.EPS" descr="id:2147488596;FounderCES"/>
          <p:cNvPicPr/>
          <p:nvPr/>
        </p:nvPicPr>
        <p:blipFill>
          <a:blip r:embed="rId2"/>
          <a:stretch>
            <a:fillRect/>
          </a:stretch>
        </p:blipFill>
        <p:spPr>
          <a:xfrm>
            <a:off x="3386692" y="1436608"/>
            <a:ext cx="8469154" cy="503172"/>
          </a:xfrm>
          <a:prstGeom prst="rect">
            <a:avLst/>
          </a:prstGeom>
        </p:spPr>
      </p:pic>
      <p:sp>
        <p:nvSpPr>
          <p:cNvPr id="7" name="内容占位符 1"/>
          <p:cNvSpPr txBox="1">
            <a:spLocks/>
          </p:cNvSpPr>
          <p:nvPr/>
        </p:nvSpPr>
        <p:spPr bwMode="auto">
          <a:xfrm>
            <a:off x="360854" y="184940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scientists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determined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realise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dream.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科学家们决意要实现这个梦想。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
          <p:cNvSpPr txBox="1">
            <a:spLocks/>
          </p:cNvSpPr>
          <p:nvPr/>
        </p:nvSpPr>
        <p:spPr bwMode="auto">
          <a:xfrm>
            <a:off x="360854" y="3212976"/>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mum</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three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determined</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keep</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family</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filled</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joy.</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尽管如此</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这位三个孩子的妈妈还是下定决心要保证家庭生活充满欢乐。</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determined to do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下定决心做某事（</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强调状态</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She’s determined to put her new ideas into practice.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她决心要把自己的新想法付诸</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实践。</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37143411"/>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4"/>
            <a:ext cx="11509090" cy="2724796"/>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2238241"/>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provide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provide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给某人提供某物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supply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supply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给某人提供某物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provided/providing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条件是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provide that...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法律或规章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）规定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Tree>
    <p:extLst>
      <p:ext uri="{BB962C8B-B14F-4D97-AF65-F5344CB8AC3E}">
        <p14:creationId xmlns:p14="http://schemas.microsoft.com/office/powerpoint/2010/main" val="1567166297"/>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staff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friendly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helpful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providing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map</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city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arrive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offering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advice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require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工作人员友好又乐于助人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当你到达时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他们会为你提供城市地图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如果你需要的话</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他们还会提供建议。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Provided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pleasant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holiday.</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如果天气好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我们的假日真的有可能过得非常愉快。</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Section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provides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decisions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circulated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writing.</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条规定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所有决定必须以书面形式分发。</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9263031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run</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用完</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耗尽</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34566" y="1697629"/>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教材原句S.EPS" descr="id:2147488596;FounderCES"/>
          <p:cNvPicPr/>
          <p:nvPr/>
        </p:nvPicPr>
        <p:blipFill>
          <a:blip r:embed="rId2"/>
          <a:stretch>
            <a:fillRect/>
          </a:stretch>
        </p:blipFill>
        <p:spPr>
          <a:xfrm>
            <a:off x="3386692" y="1436608"/>
            <a:ext cx="8469154" cy="503172"/>
          </a:xfrm>
          <a:prstGeom prst="rect">
            <a:avLst/>
          </a:prstGeom>
        </p:spPr>
      </p:pic>
      <p:sp>
        <p:nvSpPr>
          <p:cNvPr id="5" name="内容占位符 1"/>
          <p:cNvSpPr txBox="1">
            <a:spLocks/>
          </p:cNvSpPr>
          <p:nvPr/>
        </p:nvSpPr>
        <p:spPr bwMode="auto">
          <a:xfrm>
            <a:off x="360854" y="184940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necessary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home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space</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resources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Earth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有必要在太空为人们找到一个新家园</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因为地球上的资源将会耗尽。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316285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Conditions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getting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supplies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running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情况越来越糟</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给养也快耗尽了。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20661296"/>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3"/>
            <a:ext cx="11509090" cy="3168933"/>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2792239"/>
          </a:xfrm>
        </p:spPr>
        <p:txBody>
          <a:bodyPr/>
          <a:lstStyle/>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相关的短语：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run for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竞选；匆匆去取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run across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偶然遇到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run into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撞上；遇到；邂逅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run through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快速阅读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Tree>
    <p:extLst>
      <p:ext uri="{BB962C8B-B14F-4D97-AF65-F5344CB8AC3E}">
        <p14:creationId xmlns:p14="http://schemas.microsoft.com/office/powerpoint/2010/main" val="3472770182"/>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citizens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hope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president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instead.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很多市民希望他能竞选总统。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across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old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station.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她在去车站的路上碰到了一位老朋友。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taxi</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bike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bike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thrown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off.</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出租车把自行车撞倒了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自行车上的人被甩了下来。</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4639294"/>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9967"/>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run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 of/run out/give out/use up</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易混辨析.EPS" descr="id:2147488546;FounderCES"/>
          <p:cNvPicPr/>
          <p:nvPr/>
        </p:nvPicPr>
        <p:blipFill>
          <a:blip r:embed="rId2"/>
          <a:stretch>
            <a:fillRect/>
          </a:stretch>
        </p:blipFill>
        <p:spPr>
          <a:xfrm>
            <a:off x="448572" y="899877"/>
            <a:ext cx="1930188" cy="449973"/>
          </a:xfrm>
          <a:prstGeom prst="rect">
            <a:avLst/>
          </a:prstGeom>
        </p:spPr>
      </p:pic>
      <p:graphicFrame>
        <p:nvGraphicFramePr>
          <p:cNvPr id="5" name="表格 4"/>
          <p:cNvGraphicFramePr>
            <a:graphicFrameLocks noGrp="1"/>
          </p:cNvGraphicFramePr>
          <p:nvPr>
            <p:extLst/>
          </p:nvPr>
        </p:nvGraphicFramePr>
        <p:xfrm>
          <a:off x="470264" y="1484784"/>
          <a:ext cx="11249886" cy="3840480"/>
        </p:xfrm>
        <a:graphic>
          <a:graphicData uri="http://schemas.openxmlformats.org/drawingml/2006/table">
            <a:tbl>
              <a:tblPr firstRow="1" firstCol="1" bandRow="1"/>
              <a:tblGrid>
                <a:gridCol w="1505234">
                  <a:extLst>
                    <a:ext uri="{9D8B030D-6E8A-4147-A177-3AD203B41FA5}">
                      <a16:colId xmlns:a16="http://schemas.microsoft.com/office/drawing/2014/main" val="1804922220"/>
                    </a:ext>
                  </a:extLst>
                </a:gridCol>
                <a:gridCol w="9744652">
                  <a:extLst>
                    <a:ext uri="{9D8B030D-6E8A-4147-A177-3AD203B41FA5}">
                      <a16:colId xmlns:a16="http://schemas.microsoft.com/office/drawing/2014/main" val="597679328"/>
                    </a:ext>
                  </a:extLst>
                </a:gridCol>
              </a:tblGrid>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run</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out</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及物动词短语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表示主动意义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通常以人作主语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相当于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use</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up</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意为</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用完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用尽</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3877840877"/>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run</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out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不及物动词短语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表示被动意义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通常以物作主语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相当于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give</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out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或者</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used</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up</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851587414"/>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give</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out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可意为</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物</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用完</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或</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筋疲力尽</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还意为</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发出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分发</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宣布</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等</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70669691"/>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use</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up</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及物动词短语</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意为</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用完</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用尽</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相当于</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run</a:t>
                      </a:r>
                      <a:r>
                        <a:rPr lang="en-US"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out</a:t>
                      </a:r>
                      <a:r>
                        <a:rPr lang="en-US"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855710876"/>
                  </a:ext>
                </a:extLst>
              </a:tr>
            </a:tbl>
          </a:graphicData>
        </a:graphic>
      </p:graphicFrame>
    </p:spTree>
    <p:extLst>
      <p:ext uri="{BB962C8B-B14F-4D97-AF65-F5344CB8AC3E}">
        <p14:creationId xmlns:p14="http://schemas.microsoft.com/office/powerpoint/2010/main" val="2414550280"/>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XB4.EPS" descr="id:2147488911;FounderCES"/>
          <p:cNvPicPr/>
          <p:nvPr/>
        </p:nvPicPr>
        <p:blipFill>
          <a:blip r:embed="rId2"/>
          <a:stretch>
            <a:fillRect/>
          </a:stretch>
        </p:blipFill>
        <p:spPr>
          <a:xfrm>
            <a:off x="465989" y="879369"/>
            <a:ext cx="1930188" cy="372251"/>
          </a:xfrm>
          <a:prstGeom prst="rect">
            <a:avLst/>
          </a:prstGeom>
        </p:spPr>
      </p:pic>
      <p:sp>
        <p:nvSpPr>
          <p:cNvPr id="4" name="圆角矩形 3"/>
          <p:cNvSpPr/>
          <p:nvPr/>
        </p:nvSpPr>
        <p:spPr bwMode="auto">
          <a:xfrm>
            <a:off x="334567" y="1481605"/>
            <a:ext cx="11491674" cy="1566395"/>
          </a:xfrm>
          <a:prstGeom prst="roundRect">
            <a:avLst/>
          </a:prstGeom>
          <a:solidFill>
            <a:srgbClr val="FEE2D1"/>
          </a:solidFill>
          <a:ln w="19050" algn="ctr">
            <a:solidFill>
              <a:srgbClr val="FEE2D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mc:AlternateContent xmlns:mc="http://schemas.openxmlformats.org/markup-compatibility/2006" xmlns:a14="http://schemas.microsoft.com/office/drawing/2010/main">
        <mc:Choice Requires="a14">
          <p:sp>
            <p:nvSpPr>
              <p:cNvPr id="5" name="内容占位符 1"/>
              <p:cNvSpPr>
                <a:spLocks noGrp="1"/>
              </p:cNvSpPr>
              <p:nvPr>
                <p:ph idx="1"/>
              </p:nvPr>
            </p:nvSpPr>
            <p:spPr>
              <a:xfrm>
                <a:off x="360854" y="1268760"/>
                <a:ext cx="11485848" cy="1700337"/>
              </a:xfrm>
            </p:spPr>
            <p:txBody>
              <a:bodyPr/>
              <a:lstStyle/>
              <a:p>
                <a:pPr hangingPunct="0">
                  <a:spcAft>
                    <a:spcPts val="0"/>
                  </a:spcAft>
                </a:pPr>
                <a14:m>
                  <m:oMath xmlns:m="http://schemas.openxmlformats.org/officeDocument/2006/math">
                    <m:limLow>
                      <m:limLow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𝐖𝐡𝐢𝐥𝐞</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𝐬𝐥𝐞𝐞𝐩𝐢𝐧𝐠</m:t>
                            </m:r>
                          </m:e>
                        </m:bar>
                      </m:e>
                      <m:lim>
                        <m:r>
                          <m:rPr>
                            <m:nor/>
                          </m:rPr>
                          <a:rPr lang="zh-CN" altLang="zh-CN" b="1">
                            <a:solidFill>
                              <a:srgbClr val="000000"/>
                            </a:solidFill>
                            <a:latin typeface="楷体" panose="02010609060101010101" pitchFamily="49" charset="-122"/>
                            <a:ea typeface="楷体" panose="02010609060101010101" pitchFamily="49" charset="-122"/>
                            <a:cs typeface="Times New Roman" panose="02020603050405020304" pitchFamily="18" charset="0"/>
                          </a:rPr>
                          <m:t>时间状语从句</m:t>
                        </m:r>
                      </m:lim>
                    </m:limLow>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attach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themselves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something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b="1" i="1">
                            <a:solidFill>
                              <a:srgbClr val="00BAF1"/>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BAF1"/>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𝐬𝐨</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𝐚𝐬</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𝐭𝐨</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𝐩𝐫𝐞𝐯𝐞𝐧𝐭</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e>
                        </m:bar>
                      </m:e>
                      <m:lim>
                        <m:r>
                          <m:rPr>
                            <m:nor/>
                          </m:rPr>
                          <a:rPr lang="zh-CN" altLang="zh-CN" b="1">
                            <a:solidFill>
                              <a:srgbClr val="00BAF1"/>
                            </a:solidFill>
                            <a:latin typeface="楷体" panose="02010609060101010101" pitchFamily="49" charset="-122"/>
                            <a:ea typeface="楷体" panose="02010609060101010101" pitchFamily="49" charset="-122"/>
                            <a:cs typeface="Times New Roman" panose="02020603050405020304" pitchFamily="18" charset="0"/>
                          </a:rPr>
                          <m:t>目的状语</m:t>
                        </m:r>
                      </m:lim>
                    </m:limLow>
                  </m:oMath>
                </a14:m>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sng" dirty="0"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floating around</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睡觉</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他们必须把自己绑在什么东西上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以防飘在空中。</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1"/>
              <p:cNvSpPr>
                <a:spLocks noGrp="1" noRot="1" noChangeAspect="1" noMove="1" noResize="1" noEditPoints="1" noAdjustHandles="1" noChangeArrowheads="1" noChangeShapeType="1" noTextEdit="1"/>
              </p:cNvSpPr>
              <p:nvPr>
                <p:ph idx="1"/>
              </p:nvPr>
            </p:nvSpPr>
            <p:spPr>
              <a:xfrm>
                <a:off x="360854" y="1268760"/>
                <a:ext cx="11485848" cy="1700337"/>
              </a:xfrm>
              <a:blipFill>
                <a:blip r:embed="rId3"/>
                <a:stretch>
                  <a:fillRect l="-796" b="-7527"/>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329024294"/>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 sleeping”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是状语从句的省略句。此类省略句的条件是：状语从句中的主语与主句主语一致或是代词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，状语从句谓语中含有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动词。其形式为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省略从句中的主语或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 word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can introduce Chinese painting to our guests while offering them guidance.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我可以在给我们的嘉宾指导时向他们介绍中国画。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accepted I can introduce Chinese painting skills to visitors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can help them know more about Chinese culture.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如果被接受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我可以向游客介绍中国画的技巧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帮助他们了解更多的中国文化。</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13.EPS" descr="id:2147488918;FounderCES"/>
          <p:cNvPicPr/>
          <p:nvPr/>
        </p:nvPicPr>
        <p:blipFill>
          <a:blip r:embed="rId2"/>
          <a:stretch>
            <a:fillRect/>
          </a:stretch>
        </p:blipFill>
        <p:spPr>
          <a:xfrm>
            <a:off x="446239" y="923707"/>
            <a:ext cx="1008539" cy="342130"/>
          </a:xfrm>
          <a:prstGeom prst="rect">
            <a:avLst/>
          </a:prstGeom>
        </p:spPr>
      </p:pic>
    </p:spTree>
    <p:extLst>
      <p:ext uri="{BB962C8B-B14F-4D97-AF65-F5344CB8AC3E}">
        <p14:creationId xmlns:p14="http://schemas.microsoft.com/office/powerpoint/2010/main" val="1743964967"/>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3477" y="2062570"/>
            <a:ext cx="3477964" cy="497749"/>
          </a:xfrm>
          <a:prstGeom prst="rect">
            <a:avLst/>
          </a:prstGeom>
        </p:spPr>
      </p:pic>
      <p:sp>
        <p:nvSpPr>
          <p:cNvPr id="2" name="内容占位符 1"/>
          <p:cNvSpPr>
            <a:spLocks noGrp="1"/>
          </p:cNvSpPr>
          <p:nvPr>
            <p:ph idx="1"/>
          </p:nvPr>
        </p:nvSpPr>
        <p:spPr>
          <a:xfrm>
            <a:off x="360854" y="1414517"/>
            <a:ext cx="11485848" cy="3900235"/>
          </a:xfrm>
        </p:spPr>
        <p:txBody>
          <a:bodyPr/>
          <a:lstStyle/>
          <a:p>
            <a:pPr algn="ctr" hangingPunct="0">
              <a:spcAft>
                <a:spcPts val="0"/>
              </a:spcAft>
            </a:pPr>
            <a:r>
              <a:rPr lang="zh-CN" altLang="zh-CN" b="1" dirty="0">
                <a:solidFill>
                  <a:srgbClr val="76BD8A"/>
                </a:solidFill>
                <a:latin typeface="Times New Roman" panose="02020603050405020304" pitchFamily="18" charset="0"/>
                <a:ea typeface="黑体" panose="02010609060101010101" pitchFamily="49" charset="-122"/>
                <a:cs typeface="Times New Roman" panose="02020603050405020304" pitchFamily="18" charset="0"/>
              </a:rPr>
              <a:t>动词不定式作定语和状语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chemeClr val="bg1"/>
                </a:solidFill>
                <a:latin typeface="Times New Roman" panose="02020603050405020304" pitchFamily="18" charset="0"/>
                <a:ea typeface="黑体" panose="02010609060101010101" pitchFamily="49" charset="-122"/>
                <a:cs typeface="Times New Roman" panose="02020603050405020304" pitchFamily="18" charset="0"/>
              </a:rPr>
              <a:t>一</a:t>
            </a:r>
            <a:r>
              <a:rPr lang="zh-CN" altLang="zh-CN" b="1" dirty="0">
                <a:solidFill>
                  <a:schemeClr val="bg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chemeClr val="bg1"/>
                </a:solidFill>
                <a:latin typeface="Times New Roman" panose="02020603050405020304" pitchFamily="18" charset="0"/>
                <a:ea typeface="黑体" panose="02010609060101010101" pitchFamily="49" charset="-122"/>
                <a:cs typeface="Times New Roman" panose="02020603050405020304" pitchFamily="18" charset="0"/>
              </a:rPr>
              <a:t> 动词不定式作定语</a:t>
            </a:r>
            <a:endParaRPr lang="zh-CN" altLang="zh-CN" sz="1050" dirty="0">
              <a:solidFill>
                <a:schemeClr val="bg1"/>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动词不定式作定语，一般置于所修饰词之后作后置定语。例如：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You’d better bring some books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to read on the way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it is too long a journey.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旅途太远了，你最好带上几本书在路上读。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way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to make the water clean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make any sense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？净化水的办法行得通吗？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动词不定式作定语时，需特别注意以下几点</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语法疑难.EPS" descr="id:2147489269;FounderCES"/>
          <p:cNvPicPr/>
          <p:nvPr/>
        </p:nvPicPr>
        <p:blipFill>
          <a:blip r:embed="rId3"/>
          <a:stretch>
            <a:fillRect/>
          </a:stretch>
        </p:blipFill>
        <p:spPr>
          <a:xfrm>
            <a:off x="3200200" y="764704"/>
            <a:ext cx="5775326" cy="631510"/>
          </a:xfrm>
          <a:prstGeom prst="rect">
            <a:avLst/>
          </a:prstGeom>
        </p:spPr>
      </p:pic>
    </p:spTree>
    <p:extLst>
      <p:ext uri="{BB962C8B-B14F-4D97-AF65-F5344CB8AC3E}">
        <p14:creationId xmlns:p14="http://schemas.microsoft.com/office/powerpoint/2010/main" val="2865621399"/>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动词不定式作定语时，有时与其修饰的名词之间形成动宾关系，如果动词不定式是及物动词，动词不定式的动词后不能接宾语；如果动词不定式是不及物动词，则其后应用相应的介词。名词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用动词不定式修饰时，常不与不定式构成动宾关系。例如：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has a lot of things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to do</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every day.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他每天都有许多事要做。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offered me a cup of tea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to refresh my spirit with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她给我端来一杯茶让我提提神。</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wants to know the best way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to travel around the city</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他想知道在这个城市旅行的最佳方式。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886310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3"/>
            <a:ext cx="11517798" cy="3743700"/>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3346237"/>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determine </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查明；确定；决定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determine 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决定做某事（</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强调动作</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determine on/upon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决定（</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determine that ...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决定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determination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决心；决定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determination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坚决地；果断地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Tree>
    <p:extLst>
      <p:ext uri="{BB962C8B-B14F-4D97-AF65-F5344CB8AC3E}">
        <p14:creationId xmlns:p14="http://schemas.microsoft.com/office/powerpoint/2010/main" val="39927814"/>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注意动词不定式的被动语态形式</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be done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在名词后作后置定语时与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being done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作后置定语的区别：</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be done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being done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已经被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 doubt that the meeting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to be held tomorrow</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of great importance.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不容置疑，明天的会议很重要。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house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being built over there now</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will be a library.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那边在建的房子是一座</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书馆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my spare time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like reading novels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written by Shakespeare</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空闲时间，我喜欢读莎士比亚写的小说。</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54475743"/>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在表示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第几个做某事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时，常用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＋序数词（＋</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名词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结构，此结构中通常只能用动词不定式作定语。例如：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is always the first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to leave</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the last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to come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makes the teacher very unhappy.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他总是第一个离开，最后一个到，这使得老师很不高兴。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would be the last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to agree to the plan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他决不会同意这个计划。</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当表示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剩下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之意作后置定语时，可用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left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go/to spare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had only five minutes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left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before time was up.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他只剩下最后五分钟了。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Laura has sat six exams and has two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to go</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劳拉已经考了六场，还要再考两场。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the time the boy arrived back home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had no more than one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yuan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to spare in his pocket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回到家时，那个男孩口袋里只剩下一块钱了。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11928515"/>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something to do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有事要做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）短语中，需注意以下两点：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其一，本句式中的动词不定式只能用主动语态形式。例如：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 afraid that I can’t go with you. I have so much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to do</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today.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我有太多事要做，恐怕今天不能同你一起去。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其二，动词不定式</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do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与所修饰词之间存为动宾关系，如果动词不定式的动词为及物动词，则动词后不能接宾语；如果动词不定式的动词是不及物动词，则须接相应的介词。例如：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makes the little girl sad that she has got no friends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to play with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没有朋友跟她一起玩，这让小女孩很伤心。</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34986196"/>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6060" y="860789"/>
            <a:ext cx="3477964" cy="497749"/>
          </a:xfrm>
          <a:prstGeom prst="rect">
            <a:avLst/>
          </a:prstGeom>
        </p:spPr>
      </p:pic>
      <p:sp>
        <p:nvSpPr>
          <p:cNvPr id="2" name="内容占位符 1"/>
          <p:cNvSpPr>
            <a:spLocks noGrp="1"/>
          </p:cNvSpPr>
          <p:nvPr>
            <p:ph idx="1"/>
          </p:nvPr>
        </p:nvSpPr>
        <p:spPr>
          <a:xfrm>
            <a:off x="360854" y="746120"/>
            <a:ext cx="11485848" cy="5632311"/>
          </a:xfrm>
        </p:spPr>
        <p:txBody>
          <a:bodyPr/>
          <a:lstStyle/>
          <a:p>
            <a:pPr hangingPunct="0">
              <a:spcAft>
                <a:spcPts val="0"/>
              </a:spcAft>
            </a:pPr>
            <a:r>
              <a:rPr lang="zh-CN" altLang="zh-CN" b="1" dirty="0">
                <a:solidFill>
                  <a:schemeClr val="bg1"/>
                </a:solidFill>
                <a:latin typeface="Times New Roman" panose="02020603050405020304" pitchFamily="18" charset="0"/>
                <a:ea typeface="黑体" panose="02010609060101010101" pitchFamily="49" charset="-122"/>
                <a:cs typeface="Times New Roman" panose="02020603050405020304" pitchFamily="18" charset="0"/>
              </a:rPr>
              <a:t>二</a:t>
            </a:r>
            <a:r>
              <a:rPr lang="zh-CN" altLang="zh-CN" b="1" dirty="0">
                <a:solidFill>
                  <a:schemeClr val="bg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chemeClr val="bg1"/>
                </a:solidFill>
                <a:latin typeface="Times New Roman" panose="02020603050405020304" pitchFamily="18" charset="0"/>
                <a:ea typeface="黑体" panose="02010609060101010101" pitchFamily="49" charset="-122"/>
                <a:cs typeface="Times New Roman" panose="02020603050405020304" pitchFamily="18" charset="0"/>
              </a:rPr>
              <a:t> 动词不定式作状语</a:t>
            </a:r>
            <a:endParaRPr lang="zh-CN" altLang="zh-CN" sz="1050" dirty="0">
              <a:solidFill>
                <a:schemeClr val="bg1"/>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动词不定式可用作目的、原因、结果等状语。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目的状语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动词不定式作目的状语时可置于句首或句末。例如：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To find out the secrets of the universe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scientists work hard.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为了找出宇宙的秘密，科学家们勤奋工作。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fans waited outside the gym for three hours just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to have a look at the sports stars</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球迷们在体育馆外等了三个小时，就是为了和那些体育明星们见上一面。</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brought some magazines with her during the trip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to kill the time</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她旅行期间带了一些</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杂志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来消磨时间</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98086886"/>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lvl="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除</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order 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as 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结构也可作目的状语。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algn="dist"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置于句末时，</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order 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as 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三种形式常可互换使用</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frightened boy shouted in a loud voice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in order to/so as to/to be heard by someone in the distance</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那个被吓坏的孩子大声呼喊以便远处的人能听见。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 these gifts must be mailed immediately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in order to/so as to/to be received in time for Christmas</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所有礼物必须立即寄出以便在圣诞节前能及时收到</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15297316"/>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lvl="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置于句首时，只能用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order 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两种形式。例如：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In order to/To understand how the human body works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need to learn some knowledge of chemistry.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为了解人体是如何工作的，你需要学一些化学知识。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表示否定，一般用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order not 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as not 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，而不能用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 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next morning he got up early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so as not to be late for work again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第二天早上，他起床很早以防上班再次迟到。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In order not to fail the exams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kept studying until late into the night.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为了通过考试，他一直学习到深夜。</a:t>
            </a:r>
            <a:endParaRPr lang="zh-CN" altLang="en-US" dirty="0"/>
          </a:p>
        </p:txBody>
      </p:sp>
    </p:spTree>
    <p:extLst>
      <p:ext uri="{BB962C8B-B14F-4D97-AF65-F5344CB8AC3E}">
        <p14:creationId xmlns:p14="http://schemas.microsoft.com/office/powerpoint/2010/main" val="4142657336"/>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原因状语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动词不定式作原因状语时，一般位于某些表示情绪的形容词后说明产生这种情绪的原因。如：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lucky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fortunate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ashamed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frightened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sorry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glad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were surprised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to find that she had already left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发现她已经离开了，我们感到很惊讶。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feel really fortunate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to have been chosen as monitor</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我对被选为班长感到很荣幸。</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23645807"/>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结果状语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动词不定式表示结果状语常用于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too...to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太</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以至于不能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...enough 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足够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以至于能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）句式中。例如：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be honest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problem is too hard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to work out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坦率地说，这个问题太难了，算不出来。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child is old enough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to dress himself</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now.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这个小孩已经长大，可以自己</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穿衣</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too...to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太</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以至于不能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）含有否定意思，当其与其他否定词连用时，则构成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双重否定成肯定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句式结构。例如：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Nobody is too old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to learn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活到老，学</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到老。</a:t>
            </a:r>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64166208"/>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so...as 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如此</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以至于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such...as 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如此</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以至于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）等句式中，动词不定式也用来表示结果。此句式中，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后一般接形容词或副词；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后一般接名词。例如：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has made such great progress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as to be praised by the teacher</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他取得了如此大的进步以至于受到了老师的表扬。</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shouted so loudly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as to be heard by all the people around</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他喊得如此大声，以至于周围所有人都听见了</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43386277"/>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）此外，动词不定式还可以用来表示一种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意料以外的结果</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，表示事情发展的结果与做某事的初衷背道而驰。表示此用法时，为了强调，动词不定式常与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连用。例如：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hurried to the station only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to find that the train had left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他急急忙忙地赶到火车站，结果发现火车已经开走了。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earned a lot of money only for his son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to waste</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他赚了很多钱，却被他儿子挥霍了。</a:t>
            </a:r>
            <a:endParaRPr lang="zh-CN" altLang="en-US" dirty="0"/>
          </a:p>
        </p:txBody>
      </p:sp>
    </p:spTree>
    <p:extLst>
      <p:ext uri="{BB962C8B-B14F-4D97-AF65-F5344CB8AC3E}">
        <p14:creationId xmlns:p14="http://schemas.microsoft.com/office/powerpoint/2010/main" val="25821087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investigation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determine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really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happened.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该调查将查明真相。</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that kind of courage and determination that makes him such a remarkable character.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正是那种勇气和决心使他成为这样卓越的人。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Sports teach us to accept challenges and face difficulties with determination.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体育运动教会我们接受挑战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坚决面对困难。</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646515"/>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18573"/>
            <a:ext cx="11485848" cy="4685065"/>
          </a:xfrm>
        </p:spPr>
        <p:txBody>
          <a:bodyPr/>
          <a:lstStyle/>
          <a:p>
            <a:pPr hangingPunct="0">
              <a:lnSpc>
                <a:spcPct val="14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版《普通高中英语课程标准》首次提出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学科核心素养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，并为英语学科确定四项学科核心素养：语言能力、文化意识、思维品质、学习能力。随后的高考重点突出了对核心素养的考查。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本单元以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太空探索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为话题，涉及人类探索太空的历史和成就（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包括我国航天事业的发展和成就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宇航员的选拔、太空中的生活、火星探索计划、天文百科知识等。学生在关注人类太空探索进程的同时，不仅能开阔视野、增长见识、积累相关的语言知识，而且能感受并体会到科学家们以及宇航员们为航空航天事业的发展而不懈努力、勇于开拓的精神，被激励勤奋学习、刻苦钻研、不畏挫折、努力探索，从而立下远大志向，为国家科学事业的发展奉献自己的智慧和力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核心素养通.EPS" descr="id:2147489326;FounderCES"/>
          <p:cNvPicPr/>
          <p:nvPr/>
        </p:nvPicPr>
        <p:blipFill>
          <a:blip r:embed="rId2"/>
          <a:stretch>
            <a:fillRect/>
          </a:stretch>
        </p:blipFill>
        <p:spPr>
          <a:xfrm>
            <a:off x="3214886" y="764704"/>
            <a:ext cx="5760640" cy="602448"/>
          </a:xfrm>
          <a:prstGeom prst="rect">
            <a:avLst/>
          </a:prstGeom>
        </p:spPr>
      </p:pic>
      <p:pic>
        <p:nvPicPr>
          <p:cNvPr id="4" name="ST07.EPS" descr="id:2147489333;FounderCES"/>
          <p:cNvPicPr>
            <a:picLocks/>
          </p:cNvPicPr>
          <p:nvPr/>
        </p:nvPicPr>
        <p:blipFill>
          <a:blip r:embed="rId3"/>
          <a:stretch>
            <a:fillRect/>
          </a:stretch>
        </p:blipFill>
        <p:spPr bwMode="auto">
          <a:xfrm>
            <a:off x="2508562" y="1556792"/>
            <a:ext cx="7187043" cy="299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76442649"/>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algn="dist"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下面文段围绕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文化意识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这一英语学科核心素养展开，通过介绍宇航中心培训项目的相关内容和特点，激发中学生对祖国航天事业的热爱，培养他们的探险精神和团队合作精神，从而使其能在将来为祖国航天事业的进一步腾飞做出自己</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贡献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9E76B3"/>
                </a:solidFill>
                <a:latin typeface="Times New Roman" panose="02020603050405020304" pitchFamily="18" charset="0"/>
                <a:ea typeface="黑体" panose="02010609060101010101" pitchFamily="49" charset="-122"/>
                <a:cs typeface="Times New Roman" panose="02020603050405020304" pitchFamily="18" charset="0"/>
              </a:rPr>
              <a:t>主题</a:t>
            </a:r>
            <a:r>
              <a:rPr lang="zh-CN" altLang="zh-CN" b="1" dirty="0">
                <a:solidFill>
                  <a:srgbClr val="9E76B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9E76B3"/>
                </a:solidFill>
                <a:latin typeface="Times New Roman" panose="02020603050405020304" pitchFamily="18" charset="0"/>
                <a:ea typeface="楷体" panose="02010609060101010101" pitchFamily="49" charset="-122"/>
                <a:cs typeface="Times New Roman" panose="02020603050405020304" pitchFamily="18" charset="0"/>
              </a:rPr>
              <a:t>太空探索</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9E76B3"/>
                </a:solidFill>
                <a:latin typeface="Times New Roman" panose="02020603050405020304" pitchFamily="18" charset="0"/>
                <a:ea typeface="黑体" panose="02010609060101010101" pitchFamily="49" charset="-122"/>
                <a:cs typeface="Times New Roman" panose="02020603050405020304" pitchFamily="18" charset="0"/>
              </a:rPr>
              <a:t>学科素养</a:t>
            </a:r>
            <a:r>
              <a:rPr lang="zh-CN" altLang="zh-CN" b="1" dirty="0">
                <a:solidFill>
                  <a:srgbClr val="9E76B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9E76B3"/>
                </a:solidFill>
                <a:latin typeface="Times New Roman" panose="02020603050405020304" pitchFamily="18" charset="0"/>
                <a:ea typeface="楷体" panose="02010609060101010101" pitchFamily="49" charset="-122"/>
                <a:cs typeface="Times New Roman" panose="02020603050405020304" pitchFamily="18" charset="0"/>
              </a:rPr>
              <a:t>文化意识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9E76B3"/>
                </a:solidFill>
                <a:latin typeface="Times New Roman" panose="02020603050405020304" pitchFamily="18" charset="0"/>
                <a:ea typeface="黑体" panose="02010609060101010101" pitchFamily="49" charset="-122"/>
                <a:cs typeface="Times New Roman" panose="02020603050405020304" pitchFamily="18" charset="0"/>
              </a:rPr>
              <a:t>难度系数</a:t>
            </a:r>
            <a:r>
              <a:rPr lang="zh-CN" altLang="zh-CN" b="1" dirty="0">
                <a:solidFill>
                  <a:srgbClr val="9E76B3"/>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9E76B3"/>
                </a:solidFill>
                <a:latin typeface="Segoe UI Symbol" panose="020B0502040204020203" pitchFamily="34" charset="0"/>
                <a:ea typeface="Times New Roman" panose="02020603050405020304" pitchFamily="18" charset="0"/>
                <a:cs typeface="Segoe UI Symbol" panose="020B0502040204020203" pitchFamily="34"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0095623"/>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22913"/>
          </a:xfrm>
        </p:spPr>
        <p:txBody>
          <a:bodyPr/>
          <a:lstStyle/>
          <a:p>
            <a:pPr indent="612140" algn="ct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Adventure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Space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Aviation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航空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Centre</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you’re looking for a unique adventure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Space and Aviation Centre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the place to be.</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Centre offers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programmes</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designed to challenge and inspire with hands-on tasks and lots of fun.</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 than 750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have graduated from SAC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many seeking employment in engineering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aviation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education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medicine and a wide variety of other professions. They come to camp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wanting to know what it is like to be an astronaut or a pilot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they leave with real-world applications for what they’re studying in the classroom</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04735322"/>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indent="61214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the trainees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programmes</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also offer a great way to earn merit badges. At Space Camp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trainees can earn their Space Exploration badge as they build and fire model rockets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learn about space tasks and try simulated flying to space with the crew from all over the world.</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Aviation Challenge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gives trainees the chance to earn their Aviation badge. They learn the principles of flight and test their operating skills in the cockpit of a variety of flight simulators.</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Trainees also get a good start on their Wilderness Survival badge as they learn about water-and-land survival through designed tasks and their search and rescue of “downed”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pilot.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2258005"/>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lvl="0" indent="61214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all the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teamwork is key as trainees learn the importance of leadership and being part of a bigger task.</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612140" algn="dist"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 this fun is available for ages 9 to 18. Families can enjoy the experience together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Family Camp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programmes</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families with children as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young</a:t>
            </a:r>
          </a:p>
          <a:p>
            <a:pPr lvl="0"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7.</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61214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Stay an hour or stay a week—there is something here for everyone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61214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more details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please visit us online at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www</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oursac</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extLst>
      <p:ext uri="{BB962C8B-B14F-4D97-AF65-F5344CB8AC3E}">
        <p14:creationId xmlns:p14="http://schemas.microsoft.com/office/powerpoint/2010/main" val="2496868487"/>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句型解读.EPS" descr="id:2147489340;FounderCES"/>
          <p:cNvPicPr/>
          <p:nvPr/>
        </p:nvPicPr>
        <p:blipFill>
          <a:blip r:embed="rId2"/>
          <a:stretch>
            <a:fillRect/>
          </a:stretch>
        </p:blipFill>
        <p:spPr>
          <a:xfrm>
            <a:off x="448572" y="881885"/>
            <a:ext cx="1930188" cy="379144"/>
          </a:xfrm>
          <a:prstGeom prst="rect">
            <a:avLst/>
          </a:prstGeom>
        </p:spPr>
      </p:pic>
      <p:sp>
        <p:nvSpPr>
          <p:cNvPr id="4" name="圆角矩形 3"/>
          <p:cNvSpPr/>
          <p:nvPr/>
        </p:nvSpPr>
        <p:spPr bwMode="auto">
          <a:xfrm>
            <a:off x="334566" y="1481605"/>
            <a:ext cx="11526507" cy="1443339"/>
          </a:xfrm>
          <a:prstGeom prst="roundRect">
            <a:avLst/>
          </a:prstGeom>
          <a:solidFill>
            <a:srgbClr val="FEE2D1"/>
          </a:solidFill>
          <a:ln w="19050" algn="ctr">
            <a:solidFill>
              <a:srgbClr val="FEE2D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5" name="内容占位符 1"/>
          <p:cNvSpPr>
            <a:spLocks noGrp="1"/>
          </p:cNvSpPr>
          <p:nvPr>
            <p:ph idx="1"/>
          </p:nvPr>
        </p:nvSpPr>
        <p:spPr>
          <a:xfrm>
            <a:off x="360854" y="1633384"/>
            <a:ext cx="11485848" cy="1133965"/>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come to camp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wanting to know what it is like to be an astronaut or a pilot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they leave with real-world applications for what they’re studying in the classroom.</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18549365"/>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algn="dist"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句为由</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连接的并列复合句。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连接其前后两个分句，构成并列句；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it is like to be an astronaut or a pilot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在第一分句中作</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know</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的宾语，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they’re studying in the classroom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在第二分句中作介词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的宾语，两者均为宾语从句；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wanting to know what it is like to be an astronaut or a pilot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为现在分词短语作伴</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状语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他们来到营地，想知道成为一名宇航员或者飞行员是什么感觉，然后带着在教室里学习到的在现实世界的应用离开。</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分析.EPS" descr="id:2147489347;FounderCES"/>
          <p:cNvPicPr/>
          <p:nvPr/>
        </p:nvPicPr>
        <p:blipFill>
          <a:blip r:embed="rId2"/>
          <a:stretch>
            <a:fillRect/>
          </a:stretch>
        </p:blipFill>
        <p:spPr>
          <a:xfrm>
            <a:off x="475297" y="944199"/>
            <a:ext cx="639400" cy="303828"/>
          </a:xfrm>
          <a:prstGeom prst="rect">
            <a:avLst/>
          </a:prstGeom>
        </p:spPr>
      </p:pic>
      <p:pic>
        <p:nvPicPr>
          <p:cNvPr id="4" name="译文.EPS" descr="id:2147489354;FounderCES"/>
          <p:cNvPicPr/>
          <p:nvPr/>
        </p:nvPicPr>
        <p:blipFill>
          <a:blip r:embed="rId3"/>
          <a:stretch>
            <a:fillRect/>
          </a:stretch>
        </p:blipFill>
        <p:spPr>
          <a:xfrm>
            <a:off x="475297" y="3672191"/>
            <a:ext cx="639400" cy="300279"/>
          </a:xfrm>
          <a:prstGeom prst="rect">
            <a:avLst/>
          </a:prstGeom>
        </p:spPr>
      </p:pic>
    </p:spTree>
    <p:extLst>
      <p:ext uri="{BB962C8B-B14F-4D97-AF65-F5344CB8AC3E}">
        <p14:creationId xmlns:p14="http://schemas.microsoft.com/office/powerpoint/2010/main" val="2905420502"/>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70501"/>
            <a:ext cx="11485848" cy="2792239"/>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inspire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激发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hands-on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亲自动手的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task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任务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engineering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工程，工程学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wide variety of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各种各样的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sb11.EPS" descr="id:2147489361;FounderCES"/>
          <p:cNvPicPr/>
          <p:nvPr/>
        </p:nvPicPr>
        <p:blipFill>
          <a:blip r:embed="rId2">
            <a:clrChange>
              <a:clrFrom>
                <a:srgbClr val="FFFFFF"/>
              </a:clrFrom>
              <a:clrTo>
                <a:srgbClr val="FFFFFF">
                  <a:alpha val="0"/>
                </a:srgbClr>
              </a:clrTo>
            </a:clrChange>
          </a:blip>
          <a:stretch>
            <a:fillRect/>
          </a:stretch>
        </p:blipFill>
        <p:spPr>
          <a:xfrm>
            <a:off x="405028" y="857305"/>
            <a:ext cx="1930188" cy="449454"/>
          </a:xfrm>
          <a:prstGeom prst="rect">
            <a:avLst/>
          </a:prstGeom>
        </p:spPr>
      </p:pic>
    </p:spTree>
    <p:extLst>
      <p:ext uri="{BB962C8B-B14F-4D97-AF65-F5344CB8AC3E}">
        <p14:creationId xmlns:p14="http://schemas.microsoft.com/office/powerpoint/2010/main" val="4134740699"/>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2509"/>
            <a:ext cx="11485848" cy="2792239"/>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seek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寻找，探索</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employment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profession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职业，专业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earn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赚；获得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available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可获得的；有空的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sb12.EPS" descr="id:2147489368;FounderCES"/>
          <p:cNvPicPr/>
          <p:nvPr/>
        </p:nvPicPr>
        <p:blipFill>
          <a:blip r:embed="rId2">
            <a:clrChange>
              <a:clrFrom>
                <a:srgbClr val="FFFFFF"/>
              </a:clrFrom>
              <a:clrTo>
                <a:srgbClr val="FFFFFF">
                  <a:alpha val="0"/>
                </a:srgbClr>
              </a:clrTo>
            </a:clrChange>
          </a:blip>
          <a:stretch>
            <a:fillRect/>
          </a:stretch>
        </p:blipFill>
        <p:spPr>
          <a:xfrm>
            <a:off x="405692" y="870825"/>
            <a:ext cx="1893371" cy="469943"/>
          </a:xfrm>
          <a:prstGeom prst="rect">
            <a:avLst/>
          </a:prstGeom>
        </p:spPr>
      </p:pic>
    </p:spTree>
    <p:extLst>
      <p:ext uri="{BB962C8B-B14F-4D97-AF65-F5344CB8AC3E}">
        <p14:creationId xmlns:p14="http://schemas.microsoft.com/office/powerpoint/2010/main" val="3255924435"/>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635</TotalTime>
  <Words>7946</Words>
  <Application>Microsoft Office PowerPoint</Application>
  <PresentationFormat>自定义</PresentationFormat>
  <Paragraphs>431</Paragraphs>
  <Slides>98</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98</vt:i4>
      </vt:variant>
    </vt:vector>
  </HeadingPairs>
  <TitlesOfParts>
    <vt:vector size="109" baseType="lpstr">
      <vt:lpstr>MS Mincho</vt:lpstr>
      <vt:lpstr>黑体</vt:lpstr>
      <vt:lpstr>楷体</vt:lpstr>
      <vt:lpstr>宋体</vt:lpstr>
      <vt:lpstr>微软雅黑</vt:lpstr>
      <vt:lpstr>Arial</vt:lpstr>
      <vt:lpstr>Calibri</vt:lpstr>
      <vt:lpstr>Cambria Math</vt:lpstr>
      <vt:lpstr>Segoe UI Symbol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Windows User</cp:lastModifiedBy>
  <cp:revision>604</cp:revision>
  <dcterms:created xsi:type="dcterms:W3CDTF">2020-11-06T05:24:00Z</dcterms:created>
  <dcterms:modified xsi:type="dcterms:W3CDTF">2025-11-09T07:31:30Z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